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2" r:id="rId3"/>
    <p:sldId id="261" r:id="rId4"/>
    <p:sldId id="263" r:id="rId5"/>
    <p:sldId id="264" r:id="rId6"/>
    <p:sldId id="265" r:id="rId7"/>
    <p:sldId id="266" r:id="rId8"/>
    <p:sldId id="274" r:id="rId9"/>
    <p:sldId id="27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1" autoAdjust="0"/>
    <p:restoredTop sz="96340" autoAdjust="0"/>
  </p:normalViewPr>
  <p:slideViewPr>
    <p:cSldViewPr snapToGrid="0">
      <p:cViewPr varScale="1">
        <p:scale>
          <a:sx n="89" d="100"/>
          <a:sy n="89" d="100"/>
        </p:scale>
        <p:origin x="3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37CF-DEC0-408E-95D7-4294B899B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059255-B7BC-4498-AAD4-0B16414BE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41F044-271D-4F35-830C-0C5E3C3BB755}"/>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F7EC0519-0916-4422-8FE9-2B621F9070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E6AA08-B9F7-4074-9333-A854EAA9DD71}"/>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180827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5284-150A-4384-ACCA-A19D3D6804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1BB346-1729-4FBA-BB1A-4720D5B89D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EBFEE7-7E53-4068-9A8D-3CC6553D2535}"/>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6427CF74-22C5-49A8-B379-999E61A676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456EA-4AF4-4B0A-BE27-692F301F0818}"/>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300867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8E191D-9827-4E3F-AED2-8C302D4CA9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21C418-3FC0-4B6B-8164-9B89EC2C26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8588CE-B95F-47ED-AEA6-CE337FF9B34E}"/>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7DBE17FB-3196-4359-8817-C4C3A21642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50E8E-22BC-44F3-A9E6-1FF21105081B}"/>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330364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D4CA-C848-4582-8282-96287956B0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41AADD-6F7A-4337-99A1-CCF2079E39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C1B3A-5A98-4DFF-A9ED-9A7CAF947421}"/>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AA170468-DCD8-4613-95F4-C567F54582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02BA6D-18BF-46EA-B9F8-686E2A8131B2}"/>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4243662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6DA3-3956-4C6E-9318-E1B06B58ED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541533-9D49-404D-A3E9-31E032AEC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D98B33-3E0B-40BD-9514-1F2490EA3E3F}"/>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D2950F4D-850F-412D-A92F-937F02087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79BF7-258D-41FC-9006-9A23499A815C}"/>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35502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D683-41F9-4BFF-9A71-CCD1BF601B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CDA53E-7FDE-42A6-9905-537B8D23F0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E7DAA9-372F-4907-8F49-634ECCF173E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BDF4F5-E2E6-4138-ABC6-DF0D0A7CB7AA}"/>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6" name="Footer Placeholder 5">
            <a:extLst>
              <a:ext uri="{FF2B5EF4-FFF2-40B4-BE49-F238E27FC236}">
                <a16:creationId xmlns:a16="http://schemas.microsoft.com/office/drawing/2014/main" id="{10713BEC-E469-4274-8B6B-53DE6D6395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72843B-F43C-4B83-A431-064DEB055997}"/>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68673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5D07-BCC4-42CC-B855-8F612C3FE6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4D2D6-BBA4-4009-A0D2-9C2E3B4CF1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C30F5-9FE3-44F7-A88D-643213E7BC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FF0100-5926-4D8F-A154-C7CB110CF1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2A47C3-D6A8-4A38-8CFB-A3E437BF42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FAC6D4-F4F4-4190-B144-A815AC8A6013}"/>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8" name="Footer Placeholder 7">
            <a:extLst>
              <a:ext uri="{FF2B5EF4-FFF2-40B4-BE49-F238E27FC236}">
                <a16:creationId xmlns:a16="http://schemas.microsoft.com/office/drawing/2014/main" id="{803E4AB8-DD2A-4BFC-926D-F8B4DB1161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BDA7A77-FC8C-47ED-AC64-8EF6C80BDAB9}"/>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1827965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75C0-4A55-477C-B290-C02637E058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A5AEFB-4192-42F5-AE24-0409B649781B}"/>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4" name="Footer Placeholder 3">
            <a:extLst>
              <a:ext uri="{FF2B5EF4-FFF2-40B4-BE49-F238E27FC236}">
                <a16:creationId xmlns:a16="http://schemas.microsoft.com/office/drawing/2014/main" id="{3F87787A-1742-4234-95B3-4B1E704605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53926E-4672-4E02-8DF2-99F86B695E08}"/>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232613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CA607-339B-4A88-A7B6-89A07EFAE710}"/>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3" name="Footer Placeholder 2">
            <a:extLst>
              <a:ext uri="{FF2B5EF4-FFF2-40B4-BE49-F238E27FC236}">
                <a16:creationId xmlns:a16="http://schemas.microsoft.com/office/drawing/2014/main" id="{22B610AB-F41C-442D-9C2C-5247D4379E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68F7F8-ABF4-492A-9E7F-3420D4589913}"/>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2559026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2A1A-C44B-4D98-BC0C-6623AB78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C1F532-C263-40B6-98DF-924474703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441382-B263-4599-A953-E1A2A131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DBC52-5FA6-4F39-B972-DCE484B61801}"/>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6" name="Footer Placeholder 5">
            <a:extLst>
              <a:ext uri="{FF2B5EF4-FFF2-40B4-BE49-F238E27FC236}">
                <a16:creationId xmlns:a16="http://schemas.microsoft.com/office/drawing/2014/main" id="{E45610BE-34F7-472B-A24D-CE017263B5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6AA281-28F2-44BF-A1C4-AA62909D4B33}"/>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315678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5142-79F3-44AE-BBF0-DBAB32E23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C1D240-A6D6-4971-98FD-2F4B899EC6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D980BF-5B00-4B38-B927-BAEFEBF28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E57C67-2324-4916-941B-00BDE15DFC12}"/>
              </a:ext>
            </a:extLst>
          </p:cNvPr>
          <p:cNvSpPr>
            <a:spLocks noGrp="1"/>
          </p:cNvSpPr>
          <p:nvPr>
            <p:ph type="dt" sz="half" idx="10"/>
          </p:nvPr>
        </p:nvSpPr>
        <p:spPr/>
        <p:txBody>
          <a:bodyPr/>
          <a:lstStyle/>
          <a:p>
            <a:fld id="{E90EF670-452D-44FB-8B8A-26A52853FD33}" type="datetimeFigureOut">
              <a:rPr lang="en-IN" smtClean="0"/>
              <a:t>15-12-2025</a:t>
            </a:fld>
            <a:endParaRPr lang="en-IN"/>
          </a:p>
        </p:txBody>
      </p:sp>
      <p:sp>
        <p:nvSpPr>
          <p:cNvPr id="6" name="Footer Placeholder 5">
            <a:extLst>
              <a:ext uri="{FF2B5EF4-FFF2-40B4-BE49-F238E27FC236}">
                <a16:creationId xmlns:a16="http://schemas.microsoft.com/office/drawing/2014/main" id="{22ADDD43-A207-4EA9-A8D9-5C9D0ABF2E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64B9C8-67C1-4A1E-955F-2C419C312A60}"/>
              </a:ext>
            </a:extLst>
          </p:cNvPr>
          <p:cNvSpPr>
            <a:spLocks noGrp="1"/>
          </p:cNvSpPr>
          <p:nvPr>
            <p:ph type="sldNum" sz="quarter" idx="12"/>
          </p:nvPr>
        </p:nvSpPr>
        <p:spPr/>
        <p:txBody>
          <a:bodyPr/>
          <a:lstStyle/>
          <a:p>
            <a:fld id="{C41A2661-4FE6-464F-B2C1-512E09C1EE04}" type="slidenum">
              <a:rPr lang="en-IN" smtClean="0"/>
              <a:t>‹#›</a:t>
            </a:fld>
            <a:endParaRPr lang="en-IN"/>
          </a:p>
        </p:txBody>
      </p:sp>
    </p:spTree>
    <p:extLst>
      <p:ext uri="{BB962C8B-B14F-4D97-AF65-F5344CB8AC3E}">
        <p14:creationId xmlns:p14="http://schemas.microsoft.com/office/powerpoint/2010/main" val="24799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29306-3BBA-4CFA-AB89-B998609EF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418E08-F1B0-4341-9B5B-AE59DC877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F518B2-4BCC-4D17-9D1C-ED0D2FB39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F670-452D-44FB-8B8A-26A52853FD33}" type="datetimeFigureOut">
              <a:rPr lang="en-IN" smtClean="0"/>
              <a:t>15-12-2025</a:t>
            </a:fld>
            <a:endParaRPr lang="en-IN"/>
          </a:p>
        </p:txBody>
      </p:sp>
      <p:sp>
        <p:nvSpPr>
          <p:cNvPr id="5" name="Footer Placeholder 4">
            <a:extLst>
              <a:ext uri="{FF2B5EF4-FFF2-40B4-BE49-F238E27FC236}">
                <a16:creationId xmlns:a16="http://schemas.microsoft.com/office/drawing/2014/main" id="{DF3407D7-E8EB-41E3-AFE0-36A8AB26E5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8354A3-0B80-429D-AC2F-37C59167D5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A2661-4FE6-464F-B2C1-512E09C1EE04}" type="slidenum">
              <a:rPr lang="en-IN" smtClean="0"/>
              <a:t>‹#›</a:t>
            </a:fld>
            <a:endParaRPr lang="en-IN"/>
          </a:p>
        </p:txBody>
      </p:sp>
    </p:spTree>
    <p:extLst>
      <p:ext uri="{BB962C8B-B14F-4D97-AF65-F5344CB8AC3E}">
        <p14:creationId xmlns:p14="http://schemas.microsoft.com/office/powerpoint/2010/main" val="981113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6.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112E2E-CAAF-44AB-B89A-F3140B4BB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603200"/>
          </a:xfrm>
          <a:prstGeom prst="rect">
            <a:avLst/>
          </a:prstGeom>
        </p:spPr>
      </p:pic>
      <p:sp useBgFill="1">
        <p:nvSpPr>
          <p:cNvPr id="18" name="Rectangle: Rounded Corners 17">
            <a:extLst>
              <a:ext uri="{FF2B5EF4-FFF2-40B4-BE49-F238E27FC236}">
                <a16:creationId xmlns:a16="http://schemas.microsoft.com/office/drawing/2014/main" id="{6D5304BB-E646-48D5-856D-469CB9440881}"/>
              </a:ext>
            </a:extLst>
          </p:cNvPr>
          <p:cNvSpPr/>
          <p:nvPr/>
        </p:nvSpPr>
        <p:spPr>
          <a:xfrm>
            <a:off x="3318933" y="4846707"/>
            <a:ext cx="5554134"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Logo_1">
            <a:extLst>
              <a:ext uri="{FF2B5EF4-FFF2-40B4-BE49-F238E27FC236}">
                <a16:creationId xmlns:a16="http://schemas.microsoft.com/office/drawing/2014/main" id="{731C51AD-01F5-493C-9FF9-1692772A8B71}"/>
              </a:ext>
            </a:extLst>
          </p:cNvPr>
          <p:cNvSpPr/>
          <p:nvPr/>
        </p:nvSpPr>
        <p:spPr>
          <a:xfrm>
            <a:off x="4638675" y="1657350"/>
            <a:ext cx="2914650" cy="2880360"/>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B4751B6-1191-4C63-96BF-AA44555CE85E}"/>
              </a:ext>
            </a:extLst>
          </p:cNvPr>
          <p:cNvSpPr txBox="1"/>
          <p:nvPr/>
        </p:nvSpPr>
        <p:spPr>
          <a:xfrm>
            <a:off x="3469005" y="4846707"/>
            <a:ext cx="5554134" cy="707886"/>
          </a:xfrm>
          <a:prstGeom prst="rect">
            <a:avLst/>
          </a:prstGeom>
          <a:noFill/>
          <a:ln>
            <a:noFill/>
          </a:ln>
          <a:scene3d>
            <a:camera prst="orthographicFront"/>
            <a:lightRig rig="threePt" dir="t"/>
          </a:scene3d>
          <a:sp3d prstMaterial="dkEdge"/>
        </p:spPr>
        <p:txBody>
          <a:bodyPr wrap="square" rtlCol="0">
            <a:spAutoFit/>
          </a:bodyPr>
          <a:lstStyle/>
          <a:p>
            <a:r>
              <a:rPr lang="en-US" sz="4000" dirty="0">
                <a:ln>
                  <a:solidFill>
                    <a:schemeClr val="bg1">
                      <a:lumMod val="65000"/>
                    </a:schemeClr>
                  </a:solidFill>
                </a:ln>
                <a:solidFill>
                  <a:schemeClr val="bg1"/>
                </a:solidFill>
                <a:latin typeface="Copperplate Gothic Bold" panose="020E0705020206020404" pitchFamily="34" charset="0"/>
              </a:rPr>
              <a:t>PROJECT : NALAM</a:t>
            </a:r>
            <a:endParaRPr lang="en-IN" sz="4000" dirty="0">
              <a:ln>
                <a:solidFill>
                  <a:schemeClr val="bg1">
                    <a:lumMod val="65000"/>
                  </a:schemeClr>
                </a:solidFill>
              </a:ln>
              <a:solidFill>
                <a:schemeClr val="bg1"/>
              </a:solidFill>
              <a:latin typeface="Copperplate Gothic Bold" panose="020E0705020206020404" pitchFamily="34" charset="0"/>
            </a:endParaRPr>
          </a:p>
        </p:txBody>
      </p:sp>
      <p:sp useBgFill="1">
        <p:nvSpPr>
          <p:cNvPr id="13" name="Rectangle: Rounded Corners 12">
            <a:extLst>
              <a:ext uri="{FF2B5EF4-FFF2-40B4-BE49-F238E27FC236}">
                <a16:creationId xmlns:a16="http://schemas.microsoft.com/office/drawing/2014/main" id="{1160668D-2468-4D13-8056-E8C997E380B4}"/>
              </a:ext>
            </a:extLst>
          </p:cNvPr>
          <p:cNvSpPr/>
          <p:nvPr/>
        </p:nvSpPr>
        <p:spPr>
          <a:xfrm>
            <a:off x="9286875" y="6281690"/>
            <a:ext cx="2838450" cy="466247"/>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D8CEFD0-89CA-4EF1-83AC-264105713C24}"/>
              </a:ext>
            </a:extLst>
          </p:cNvPr>
          <p:cNvSpPr txBox="1"/>
          <p:nvPr/>
        </p:nvSpPr>
        <p:spPr>
          <a:xfrm>
            <a:off x="9429749" y="6321744"/>
            <a:ext cx="2600326" cy="400110"/>
          </a:xfrm>
          <a:prstGeom prst="rect">
            <a:avLst/>
          </a:prstGeom>
          <a:noFill/>
        </p:spPr>
        <p:txBody>
          <a:bodyPr wrap="square" rtlCol="0">
            <a:spAutoFit/>
          </a:bodyPr>
          <a:lstStyle/>
          <a:p>
            <a:r>
              <a:rPr lang="en-IN" sz="2000" dirty="0">
                <a:ln>
                  <a:solidFill>
                    <a:schemeClr val="bg2">
                      <a:lumMod val="50000"/>
                    </a:schemeClr>
                  </a:solidFill>
                </a:ln>
                <a:solidFill>
                  <a:schemeClr val="bg1"/>
                </a:solidFill>
              </a:rPr>
              <a:t>Team ID : Aaro-250 619 </a:t>
            </a:r>
          </a:p>
        </p:txBody>
      </p:sp>
      <p:sp useBgFill="1">
        <p:nvSpPr>
          <p:cNvPr id="36" name="Rectangle: Rounded Corners 35">
            <a:extLst>
              <a:ext uri="{FF2B5EF4-FFF2-40B4-BE49-F238E27FC236}">
                <a16:creationId xmlns:a16="http://schemas.microsoft.com/office/drawing/2014/main" id="{7A1EBB23-DC83-4BBE-BA25-EAB7E6672174}"/>
              </a:ext>
            </a:extLst>
          </p:cNvPr>
          <p:cNvSpPr/>
          <p:nvPr/>
        </p:nvSpPr>
        <p:spPr>
          <a:xfrm>
            <a:off x="639439" y="7840413"/>
            <a:ext cx="11151476" cy="1072055"/>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7" name="Rectangle: Rounded Corners 36">
            <a:extLst>
              <a:ext uri="{FF2B5EF4-FFF2-40B4-BE49-F238E27FC236}">
                <a16:creationId xmlns:a16="http://schemas.microsoft.com/office/drawing/2014/main" id="{C359DCE0-4C12-4D95-AC9F-A01460626F31}"/>
              </a:ext>
            </a:extLst>
          </p:cNvPr>
          <p:cNvSpPr/>
          <p:nvPr/>
        </p:nvSpPr>
        <p:spPr>
          <a:xfrm>
            <a:off x="658030" y="11829675"/>
            <a:ext cx="2175642" cy="1072055"/>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8" name="Rectangle: Rounded Corners 37">
            <a:extLst>
              <a:ext uri="{FF2B5EF4-FFF2-40B4-BE49-F238E27FC236}">
                <a16:creationId xmlns:a16="http://schemas.microsoft.com/office/drawing/2014/main" id="{724E9487-7C49-419B-B946-78B1436C8B83}"/>
              </a:ext>
            </a:extLst>
          </p:cNvPr>
          <p:cNvSpPr/>
          <p:nvPr/>
        </p:nvSpPr>
        <p:spPr>
          <a:xfrm>
            <a:off x="3472373" y="13395006"/>
            <a:ext cx="2175642" cy="926014"/>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9" name="Rectangle: Rounded Corners 38">
            <a:extLst>
              <a:ext uri="{FF2B5EF4-FFF2-40B4-BE49-F238E27FC236}">
                <a16:creationId xmlns:a16="http://schemas.microsoft.com/office/drawing/2014/main" id="{B776E1AB-57E2-475B-88A7-D37018800985}"/>
              </a:ext>
            </a:extLst>
          </p:cNvPr>
          <p:cNvSpPr/>
          <p:nvPr/>
        </p:nvSpPr>
        <p:spPr>
          <a:xfrm>
            <a:off x="6286716" y="12378122"/>
            <a:ext cx="2175642" cy="538765"/>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40" name="Rectangle: Rounded Corners 39">
            <a:extLst>
              <a:ext uri="{FF2B5EF4-FFF2-40B4-BE49-F238E27FC236}">
                <a16:creationId xmlns:a16="http://schemas.microsoft.com/office/drawing/2014/main" id="{391AAC8E-B4CE-4122-9C8B-3B83D4C57512}"/>
              </a:ext>
            </a:extLst>
          </p:cNvPr>
          <p:cNvSpPr/>
          <p:nvPr/>
        </p:nvSpPr>
        <p:spPr>
          <a:xfrm>
            <a:off x="9238512" y="13269604"/>
            <a:ext cx="2175642" cy="1051415"/>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AD49AE8D-0E06-4DC9-AADA-A531AC5A413E}"/>
              </a:ext>
            </a:extLst>
          </p:cNvPr>
          <p:cNvSpPr txBox="1"/>
          <p:nvPr/>
        </p:nvSpPr>
        <p:spPr>
          <a:xfrm>
            <a:off x="3771935" y="7955505"/>
            <a:ext cx="8124876" cy="769441"/>
          </a:xfrm>
          <a:prstGeom prst="rect">
            <a:avLst/>
          </a:prstGeom>
          <a:noFill/>
        </p:spPr>
        <p:txBody>
          <a:bodyPr wrap="square" rtlCol="0">
            <a:spAutoFit/>
          </a:bodyPr>
          <a:lstStyle/>
          <a:p>
            <a:r>
              <a:rPr lang="en-US" sz="4400" dirty="0">
                <a:ln>
                  <a:solidFill>
                    <a:schemeClr val="bg2">
                      <a:lumMod val="50000"/>
                    </a:schemeClr>
                  </a:solidFill>
                </a:ln>
                <a:solidFill>
                  <a:schemeClr val="bg1"/>
                </a:solidFill>
              </a:rPr>
              <a:t>PROBLEM STATEMENTS</a:t>
            </a:r>
            <a:endParaRPr lang="en-IN" sz="4400" dirty="0">
              <a:ln>
                <a:solidFill>
                  <a:schemeClr val="bg2">
                    <a:lumMod val="50000"/>
                  </a:schemeClr>
                </a:solidFill>
              </a:ln>
              <a:solidFill>
                <a:schemeClr val="bg1"/>
              </a:solidFill>
            </a:endParaRPr>
          </a:p>
        </p:txBody>
      </p:sp>
      <p:sp>
        <p:nvSpPr>
          <p:cNvPr id="42" name="TextBox 41">
            <a:extLst>
              <a:ext uri="{FF2B5EF4-FFF2-40B4-BE49-F238E27FC236}">
                <a16:creationId xmlns:a16="http://schemas.microsoft.com/office/drawing/2014/main" id="{449DA66C-8A8A-4300-9B1B-1E173F23AFEE}"/>
              </a:ext>
            </a:extLst>
          </p:cNvPr>
          <p:cNvSpPr txBox="1"/>
          <p:nvPr/>
        </p:nvSpPr>
        <p:spPr>
          <a:xfrm>
            <a:off x="698878" y="13832041"/>
            <a:ext cx="2175642"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500+ million Indians cannot type in English or their native dialect. Current "Digital India" apps require text literacy, effectively locking half the population out of governance.</a:t>
            </a:r>
            <a:endParaRPr lang="en-IN" dirty="0">
              <a:ln>
                <a:solidFill>
                  <a:schemeClr val="accent1">
                    <a:lumMod val="75000"/>
                  </a:schemeClr>
                </a:solidFill>
              </a:ln>
              <a:solidFill>
                <a:schemeClr val="bg1"/>
              </a:solidFill>
            </a:endParaRPr>
          </a:p>
        </p:txBody>
      </p:sp>
      <p:sp>
        <p:nvSpPr>
          <p:cNvPr id="43" name="TextBox 42">
            <a:extLst>
              <a:ext uri="{FF2B5EF4-FFF2-40B4-BE49-F238E27FC236}">
                <a16:creationId xmlns:a16="http://schemas.microsoft.com/office/drawing/2014/main" id="{716F41E2-8E38-48B5-AA66-C6D8B5EAD4D2}"/>
              </a:ext>
            </a:extLst>
          </p:cNvPr>
          <p:cNvSpPr txBox="1"/>
          <p:nvPr/>
        </p:nvSpPr>
        <p:spPr>
          <a:xfrm>
            <a:off x="695967" y="13212374"/>
            <a:ext cx="2312032" cy="61555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THE LANGUAGE BARRIER</a:t>
            </a:r>
          </a:p>
        </p:txBody>
      </p:sp>
      <p:sp>
        <p:nvSpPr>
          <p:cNvPr id="44" name="TextBox 43">
            <a:extLst>
              <a:ext uri="{FF2B5EF4-FFF2-40B4-BE49-F238E27FC236}">
                <a16:creationId xmlns:a16="http://schemas.microsoft.com/office/drawing/2014/main" id="{111A4466-0EDF-4FA0-B2B8-09A7C063FA19}"/>
              </a:ext>
            </a:extLst>
          </p:cNvPr>
          <p:cNvSpPr txBox="1"/>
          <p:nvPr/>
        </p:nvSpPr>
        <p:spPr>
          <a:xfrm>
            <a:off x="3581947" y="14706117"/>
            <a:ext cx="2229254" cy="35394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AGENT DEPENDENCY</a:t>
            </a:r>
          </a:p>
        </p:txBody>
      </p:sp>
      <p:sp>
        <p:nvSpPr>
          <p:cNvPr id="45" name="TextBox 44">
            <a:extLst>
              <a:ext uri="{FF2B5EF4-FFF2-40B4-BE49-F238E27FC236}">
                <a16:creationId xmlns:a16="http://schemas.microsoft.com/office/drawing/2014/main" id="{7163B66E-7491-4334-9392-7C2A29406A50}"/>
              </a:ext>
            </a:extLst>
          </p:cNvPr>
          <p:cNvSpPr txBox="1"/>
          <p:nvPr/>
        </p:nvSpPr>
        <p:spPr>
          <a:xfrm>
            <a:off x="3633622" y="15321720"/>
            <a:ext cx="2125904"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Rural citizens are forced to rely on middlemen to navigate complex interfaces. This creates friction, leads to financial exploitation (bribes), and compromises data privacy.</a:t>
            </a:r>
            <a:endParaRPr lang="en-IN" dirty="0">
              <a:ln>
                <a:solidFill>
                  <a:schemeClr val="accent1">
                    <a:lumMod val="75000"/>
                  </a:schemeClr>
                </a:solidFill>
              </a:ln>
              <a:solidFill>
                <a:schemeClr val="bg1"/>
              </a:solidFill>
            </a:endParaRPr>
          </a:p>
        </p:txBody>
      </p:sp>
      <p:sp>
        <p:nvSpPr>
          <p:cNvPr id="46" name="TextBox 45">
            <a:extLst>
              <a:ext uri="{FF2B5EF4-FFF2-40B4-BE49-F238E27FC236}">
                <a16:creationId xmlns:a16="http://schemas.microsoft.com/office/drawing/2014/main" id="{CE272656-FB29-4E05-9FFB-AB29A125D89E}"/>
              </a:ext>
            </a:extLst>
          </p:cNvPr>
          <p:cNvSpPr txBox="1"/>
          <p:nvPr/>
        </p:nvSpPr>
        <p:spPr>
          <a:xfrm>
            <a:off x="6443823" y="14013243"/>
            <a:ext cx="2312032" cy="61555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BUREAUCRATIC OPACITY</a:t>
            </a:r>
          </a:p>
        </p:txBody>
      </p:sp>
      <p:sp>
        <p:nvSpPr>
          <p:cNvPr id="47" name="TextBox 46">
            <a:extLst>
              <a:ext uri="{FF2B5EF4-FFF2-40B4-BE49-F238E27FC236}">
                <a16:creationId xmlns:a16="http://schemas.microsoft.com/office/drawing/2014/main" id="{6C500F5E-B86D-4FA3-B424-D3AEF631DBF9}"/>
              </a:ext>
            </a:extLst>
          </p:cNvPr>
          <p:cNvSpPr txBox="1"/>
          <p:nvPr/>
        </p:nvSpPr>
        <p:spPr>
          <a:xfrm>
            <a:off x="6380801" y="14706117"/>
            <a:ext cx="2194233"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Once a physical form is submitted, it enters a "black hole." Citizens have no way to track their application's status in real-time, leading to anxiety and repeated physical visits to offices.</a:t>
            </a:r>
            <a:endParaRPr lang="en-IN" dirty="0">
              <a:ln>
                <a:solidFill>
                  <a:schemeClr val="accent1">
                    <a:lumMod val="75000"/>
                  </a:schemeClr>
                </a:solidFill>
              </a:ln>
              <a:solidFill>
                <a:schemeClr val="bg1"/>
              </a:solidFill>
            </a:endParaRPr>
          </a:p>
        </p:txBody>
      </p:sp>
      <p:sp>
        <p:nvSpPr>
          <p:cNvPr id="48" name="TextBox 47">
            <a:extLst>
              <a:ext uri="{FF2B5EF4-FFF2-40B4-BE49-F238E27FC236}">
                <a16:creationId xmlns:a16="http://schemas.microsoft.com/office/drawing/2014/main" id="{B102ADCA-BDC9-4F82-B308-0A60CC0434FA}"/>
              </a:ext>
            </a:extLst>
          </p:cNvPr>
          <p:cNvSpPr txBox="1"/>
          <p:nvPr/>
        </p:nvSpPr>
        <p:spPr>
          <a:xfrm>
            <a:off x="9393148" y="15460219"/>
            <a:ext cx="2282633" cy="2585323"/>
          </a:xfrm>
          <a:prstGeom prst="rect">
            <a:avLst/>
          </a:prstGeom>
          <a:noFill/>
        </p:spPr>
        <p:txBody>
          <a:bodyPr wrap="square" rtlCol="0">
            <a:spAutoFit/>
          </a:bodyPr>
          <a:lstStyle/>
          <a:p>
            <a:r>
              <a:rPr lang="en-US" dirty="0">
                <a:ln>
                  <a:solidFill>
                    <a:schemeClr val="accent1">
                      <a:lumMod val="75000"/>
                    </a:schemeClr>
                  </a:solidFill>
                </a:ln>
                <a:solidFill>
                  <a:schemeClr val="bg1"/>
                </a:solidFill>
              </a:rPr>
              <a:t>Thousands of welfare schemes exist, but uptake is low. Citizens remain unaware of their specific eligibility, leading to billions in unclaimed government benefits every year.</a:t>
            </a:r>
            <a:endParaRPr lang="en-IN" dirty="0">
              <a:ln>
                <a:solidFill>
                  <a:schemeClr val="accent1">
                    <a:lumMod val="75000"/>
                  </a:schemeClr>
                </a:solidFill>
              </a:ln>
              <a:solidFill>
                <a:schemeClr val="bg1"/>
              </a:solidFill>
            </a:endParaRPr>
          </a:p>
        </p:txBody>
      </p:sp>
      <p:sp>
        <p:nvSpPr>
          <p:cNvPr id="49" name="Rectangle 48">
            <a:extLst>
              <a:ext uri="{FF2B5EF4-FFF2-40B4-BE49-F238E27FC236}">
                <a16:creationId xmlns:a16="http://schemas.microsoft.com/office/drawing/2014/main" id="{7DED4945-50BB-4AC0-82D6-B794D53F8F4E}"/>
              </a:ext>
            </a:extLst>
          </p:cNvPr>
          <p:cNvSpPr/>
          <p:nvPr/>
        </p:nvSpPr>
        <p:spPr>
          <a:xfrm>
            <a:off x="9564783" y="14837645"/>
            <a:ext cx="2282633" cy="615553"/>
          </a:xfrm>
          <a:prstGeom prst="rect">
            <a:avLst/>
          </a:prstGeom>
        </p:spPr>
        <p:txBody>
          <a:bodyPr wrap="square">
            <a:spAutoFit/>
          </a:bodyPr>
          <a:lstStyle/>
          <a:p>
            <a:r>
              <a:rPr lang="en-IN" sz="1700" dirty="0">
                <a:ln>
                  <a:solidFill>
                    <a:schemeClr val="accent1">
                      <a:lumMod val="75000"/>
                    </a:schemeClr>
                  </a:solidFill>
                </a:ln>
                <a:solidFill>
                  <a:schemeClr val="bg1"/>
                </a:solidFill>
              </a:rPr>
              <a:t>INFORMATION ASYMMETRY</a:t>
            </a:r>
          </a:p>
        </p:txBody>
      </p:sp>
      <p:pic>
        <p:nvPicPr>
          <p:cNvPr id="50" name="Picture 49">
            <a:extLst>
              <a:ext uri="{FF2B5EF4-FFF2-40B4-BE49-F238E27FC236}">
                <a16:creationId xmlns:a16="http://schemas.microsoft.com/office/drawing/2014/main" id="{96624B74-44A9-4F99-AC18-461D4462D0E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10" b="94494" l="10000" r="90000">
                        <a14:foregroundMark x1="47656" y1="89489" x2="49902" y2="92993"/>
                        <a14:foregroundMark x1="52288" y1="94194" x2="56094" y2="90891"/>
                        <a14:foregroundMark x1="56094" y1="90891" x2="54219" y2="93894"/>
                        <a14:foregroundMark x1="44219" y1="80380" x2="43828" y2="82482"/>
                        <a14:foregroundMark x1="44688" y1="84384" x2="45156" y2="84384"/>
                        <a14:foregroundMark x1="53906" y1="87588" x2="53906" y2="87588"/>
                        <a14:foregroundMark x1="58203" y1="80280" x2="58203" y2="80280"/>
                        <a14:foregroundMark x1="59531" y1="85485" x2="59531" y2="85485"/>
                        <a14:foregroundMark x1="57969" y1="86086" x2="57969" y2="86086"/>
                        <a14:foregroundMark x1="56641" y1="74875" x2="56641" y2="74875"/>
                        <a14:foregroundMark x1="57344" y1="67367" x2="57344" y2="67367"/>
                        <a14:foregroundMark x1="60234" y1="69169" x2="60234" y2="69169"/>
                        <a14:foregroundMark x1="48672" y1="94494" x2="48672" y2="94494"/>
                        <a14:foregroundMark x1="47891" y1="93594" x2="47891" y2="93594"/>
                        <a14:foregroundMark x1="43828" y1="81582" x2="43828" y2="81582"/>
                        <a14:foregroundMark x1="48672" y1="82482" x2="48672" y2="82482"/>
                        <a14:foregroundMark x1="48359" y1="85786" x2="48359" y2="85786"/>
                        <a14:foregroundMark x1="48359" y1="86687" x2="48359" y2="86687"/>
                        <a14:foregroundMark x1="46172" y1="75475" x2="46172" y2="75475"/>
                        <a14:foregroundMark x1="50938" y1="86386" x2="50938" y2="86386"/>
                        <a14:foregroundMark x1="58359" y1="78779" x2="58359" y2="78779"/>
                        <a14:foregroundMark x1="58672" y1="86086" x2="58672" y2="86086"/>
                        <a14:foregroundMark x1="59688" y1="84585" x2="59688" y2="84585"/>
                        <a14:foregroundMark x1="58828" y1="81582" x2="58828" y2="81582"/>
                        <a14:foregroundMark x1="58672" y1="83984" x2="58672" y2="83984"/>
                        <a14:foregroundMark x1="59531" y1="82783" x2="59531" y2="82783"/>
                        <a14:backgroundMark x1="40547" y1="54254" x2="40234" y2="55055"/>
                        <a14:backgroundMark x1="40859" y1="55055" x2="32344" y2="75275"/>
                        <a14:backgroundMark x1="32344" y1="75275" x2="31641" y2="78879"/>
                        <a14:backgroundMark x1="31484" y1="63764" x2="28438" y2="70370"/>
                        <a14:backgroundMark x1="28438" y1="70370" x2="32188" y2="75375"/>
                        <a14:backgroundMark x1="32188" y1="75375" x2="37656" y2="77477"/>
                        <a14:backgroundMark x1="37656" y1="77477" x2="42188" y2="83383"/>
                        <a14:backgroundMark x1="42188" y1="83383" x2="43203" y2="90691"/>
                        <a14:backgroundMark x1="43203" y1="90691" x2="41250" y2="91992"/>
                        <a14:backgroundMark x1="70156" y1="57758" x2="67578" y2="72973"/>
                        <a14:backgroundMark x1="67578" y1="72973" x2="69063" y2="94094"/>
                        <a14:backgroundMark x1="43359" y1="49550" x2="49609" y2="49349"/>
                        <a14:backgroundMark x1="49609" y1="49349" x2="63594" y2="50250"/>
                        <a14:backgroundMark x1="8594" y1="93293" x2="21016" y2="97297"/>
                        <a14:backgroundMark x1="21016" y1="97297" x2="26797" y2="94695"/>
                        <a14:backgroundMark x1="26797" y1="94695" x2="33125" y2="96797"/>
                        <a14:backgroundMark x1="33125" y1="96797" x2="39141" y2="96396"/>
                        <a14:backgroundMark x1="39141" y1="96396" x2="41016" y2="94695"/>
                        <a14:backgroundMark x1="43672" y1="94094" x2="45313" y2="95195"/>
                        <a14:backgroundMark x1="61484" y1="36737" x2="59844" y2="43744"/>
                        <a14:backgroundMark x1="59844" y1="43744" x2="62187" y2="60661"/>
                        <a14:backgroundMark x1="62187" y1="60661" x2="62813" y2="62062"/>
                        <a14:backgroundMark x1="51406" y1="88789" x2="51406" y2="88789"/>
                        <a14:backgroundMark x1="51719" y1="85485" x2="51719" y2="85485"/>
                        <a14:backgroundMark x1="51406" y1="84885" x2="51406" y2="84885"/>
                        <a14:backgroundMark x1="50938" y1="92993" x2="50938" y2="92993"/>
                        <a14:backgroundMark x1="51406" y1="95095" x2="51406" y2="95095"/>
                        <a14:backgroundMark x1="50703" y1="93894" x2="50703" y2="93894"/>
                        <a14:backgroundMark x1="51406" y1="95095" x2="51406" y2="95095"/>
                        <a14:backgroundMark x1="52422" y1="94194" x2="52422" y2="94194"/>
                        <a14:backgroundMark x1="51406" y1="94194" x2="51406" y2="94194"/>
                        <a14:backgroundMark x1="51094" y1="96396" x2="51094" y2="96396"/>
                        <a14:backgroundMark x1="50703" y1="92993" x2="50703" y2="97297"/>
                        <a14:backgroundMark x1="52109" y1="94494" x2="51719" y2="97598"/>
                      </a14:backgroundRemoval>
                    </a14:imgEffect>
                  </a14:imgLayer>
                </a14:imgProps>
              </a:ext>
              <a:ext uri="{28A0092B-C50C-407E-A947-70E740481C1C}">
                <a14:useLocalDpi xmlns:a14="http://schemas.microsoft.com/office/drawing/2010/main" val="0"/>
              </a:ext>
            </a:extLst>
          </a:blip>
          <a:stretch>
            <a:fillRect/>
          </a:stretch>
        </p:blipFill>
        <p:spPr>
          <a:xfrm>
            <a:off x="2232368" y="-21826"/>
            <a:ext cx="7727263" cy="4320355"/>
          </a:xfrm>
          <a:prstGeom prst="rect">
            <a:avLst/>
          </a:prstGeom>
        </p:spPr>
      </p:pic>
    </p:spTree>
    <p:extLst>
      <p:ext uri="{BB962C8B-B14F-4D97-AF65-F5344CB8AC3E}">
        <p14:creationId xmlns:p14="http://schemas.microsoft.com/office/powerpoint/2010/main" val="3979603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112E2E-CAAF-44AB-B89A-F3140B4BB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8656"/>
            <a:ext cx="12192000" cy="25603200"/>
          </a:xfrm>
          <a:prstGeom prst="rect">
            <a:avLst/>
          </a:prstGeom>
        </p:spPr>
      </p:pic>
      <p:sp useBgFill="1">
        <p:nvSpPr>
          <p:cNvPr id="12" name="Logo_1.1">
            <a:extLst>
              <a:ext uri="{FF2B5EF4-FFF2-40B4-BE49-F238E27FC236}">
                <a16:creationId xmlns:a16="http://schemas.microsoft.com/office/drawing/2014/main" id="{731C51AD-01F5-493C-9FF9-1692772A8B71}"/>
              </a:ext>
            </a:extLst>
          </p:cNvPr>
          <p:cNvSpPr/>
          <p:nvPr/>
        </p:nvSpPr>
        <p:spPr>
          <a:xfrm>
            <a:off x="4810062" y="-9926307"/>
            <a:ext cx="2914650" cy="2880360"/>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 name="Rectangle: Rounded Corners 1">
            <a:extLst>
              <a:ext uri="{FF2B5EF4-FFF2-40B4-BE49-F238E27FC236}">
                <a16:creationId xmlns:a16="http://schemas.microsoft.com/office/drawing/2014/main" id="{9C064776-7A16-4AE0-B4E3-B8CE8E5F94E4}"/>
              </a:ext>
            </a:extLst>
          </p:cNvPr>
          <p:cNvSpPr/>
          <p:nvPr/>
        </p:nvSpPr>
        <p:spPr>
          <a:xfrm>
            <a:off x="620110" y="206992"/>
            <a:ext cx="11151476" cy="1072055"/>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 name="Rectangle: Rounded Corners 2">
            <a:extLst>
              <a:ext uri="{FF2B5EF4-FFF2-40B4-BE49-F238E27FC236}">
                <a16:creationId xmlns:a16="http://schemas.microsoft.com/office/drawing/2014/main" id="{722E8629-76FE-40F3-A40E-8C84CA6AE933}"/>
              </a:ext>
            </a:extLst>
          </p:cNvPr>
          <p:cNvSpPr/>
          <p:nvPr/>
        </p:nvSpPr>
        <p:spPr>
          <a:xfrm>
            <a:off x="638701" y="1589690"/>
            <a:ext cx="2175642" cy="3678620"/>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7" name="Rectangle: Rounded Corners 6">
            <a:extLst>
              <a:ext uri="{FF2B5EF4-FFF2-40B4-BE49-F238E27FC236}">
                <a16:creationId xmlns:a16="http://schemas.microsoft.com/office/drawing/2014/main" id="{07EE92BA-0929-46EF-A4CE-32AFA5C993A0}"/>
              </a:ext>
            </a:extLst>
          </p:cNvPr>
          <p:cNvSpPr/>
          <p:nvPr/>
        </p:nvSpPr>
        <p:spPr>
          <a:xfrm>
            <a:off x="3453044" y="3008979"/>
            <a:ext cx="2175642" cy="3678620"/>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CFD452B5-F882-413A-861E-4BD5FDA0C235}"/>
              </a:ext>
            </a:extLst>
          </p:cNvPr>
          <p:cNvSpPr/>
          <p:nvPr/>
        </p:nvSpPr>
        <p:spPr>
          <a:xfrm>
            <a:off x="6267387" y="1604847"/>
            <a:ext cx="2175642" cy="3678620"/>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9" name="Rectangle: Rounded Corners 8">
            <a:extLst>
              <a:ext uri="{FF2B5EF4-FFF2-40B4-BE49-F238E27FC236}">
                <a16:creationId xmlns:a16="http://schemas.microsoft.com/office/drawing/2014/main" id="{06FCDE7E-21C7-4F65-9186-1A6E12AD62C0}"/>
              </a:ext>
            </a:extLst>
          </p:cNvPr>
          <p:cNvSpPr/>
          <p:nvPr/>
        </p:nvSpPr>
        <p:spPr>
          <a:xfrm>
            <a:off x="9219183" y="3008979"/>
            <a:ext cx="2175642" cy="3678620"/>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B92E045D-7D56-4849-B6A8-BE7DBA5CB07E}"/>
              </a:ext>
            </a:extLst>
          </p:cNvPr>
          <p:cNvSpPr/>
          <p:nvPr/>
        </p:nvSpPr>
        <p:spPr>
          <a:xfrm>
            <a:off x="3490320" y="-5286542"/>
            <a:ext cx="5554134"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90946E9-11B6-4705-80B8-F7F9DC61976D}"/>
              </a:ext>
            </a:extLst>
          </p:cNvPr>
          <p:cNvSpPr txBox="1"/>
          <p:nvPr/>
        </p:nvSpPr>
        <p:spPr>
          <a:xfrm>
            <a:off x="3590168" y="-5301499"/>
            <a:ext cx="5554134" cy="707886"/>
          </a:xfrm>
          <a:prstGeom prst="rect">
            <a:avLst/>
          </a:prstGeom>
          <a:noFill/>
          <a:ln>
            <a:noFill/>
          </a:ln>
          <a:scene3d>
            <a:camera prst="orthographicFront"/>
            <a:lightRig rig="threePt" dir="t"/>
          </a:scene3d>
          <a:sp3d prstMaterial="dkEdge"/>
        </p:spPr>
        <p:txBody>
          <a:bodyPr wrap="square" rtlCol="0">
            <a:spAutoFit/>
          </a:bodyPr>
          <a:lstStyle/>
          <a:p>
            <a:r>
              <a:rPr lang="en-US" sz="4000" dirty="0">
                <a:ln>
                  <a:solidFill>
                    <a:schemeClr val="bg1">
                      <a:lumMod val="65000"/>
                    </a:schemeClr>
                  </a:solidFill>
                </a:ln>
                <a:solidFill>
                  <a:schemeClr val="bg1"/>
                </a:solidFill>
                <a:latin typeface="Copperplate Gothic Bold" panose="020E0705020206020404" pitchFamily="34" charset="0"/>
              </a:rPr>
              <a:t>PROJECT : NALAM</a:t>
            </a:r>
            <a:endParaRPr lang="en-IN" sz="4000" dirty="0">
              <a:ln>
                <a:solidFill>
                  <a:schemeClr val="bg1">
                    <a:lumMod val="65000"/>
                  </a:schemeClr>
                </a:solidFill>
              </a:ln>
              <a:solidFill>
                <a:schemeClr val="bg1"/>
              </a:solidFill>
              <a:latin typeface="Copperplate Gothic Bold" panose="020E0705020206020404" pitchFamily="34" charset="0"/>
            </a:endParaRPr>
          </a:p>
        </p:txBody>
      </p:sp>
      <p:sp useBgFill="1">
        <p:nvSpPr>
          <p:cNvPr id="24" name="Rectangle: Rounded Corners 23">
            <a:extLst>
              <a:ext uri="{FF2B5EF4-FFF2-40B4-BE49-F238E27FC236}">
                <a16:creationId xmlns:a16="http://schemas.microsoft.com/office/drawing/2014/main" id="{EA3793AB-DBFC-4BD2-B773-47DDB77107E2}"/>
              </a:ext>
            </a:extLst>
          </p:cNvPr>
          <p:cNvSpPr/>
          <p:nvPr/>
        </p:nvSpPr>
        <p:spPr>
          <a:xfrm>
            <a:off x="-3093952" y="3761829"/>
            <a:ext cx="522074" cy="288027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6" name="Rectangle: Rounded Corners 25">
            <a:extLst>
              <a:ext uri="{FF2B5EF4-FFF2-40B4-BE49-F238E27FC236}">
                <a16:creationId xmlns:a16="http://schemas.microsoft.com/office/drawing/2014/main" id="{41572F09-7167-4FFA-B371-40395B9E91D8}"/>
              </a:ext>
            </a:extLst>
          </p:cNvPr>
          <p:cNvSpPr/>
          <p:nvPr/>
        </p:nvSpPr>
        <p:spPr>
          <a:xfrm>
            <a:off x="-1172406" y="3907000"/>
            <a:ext cx="951841" cy="2735099"/>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8" name="Rectangle: Rounded Corners 27">
            <a:extLst>
              <a:ext uri="{FF2B5EF4-FFF2-40B4-BE49-F238E27FC236}">
                <a16:creationId xmlns:a16="http://schemas.microsoft.com/office/drawing/2014/main" id="{038737B8-2328-4954-BE8A-B8A5E7FB3329}"/>
              </a:ext>
            </a:extLst>
          </p:cNvPr>
          <p:cNvSpPr/>
          <p:nvPr/>
        </p:nvSpPr>
        <p:spPr>
          <a:xfrm>
            <a:off x="15813645" y="3813079"/>
            <a:ext cx="998805"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9" name="Rectangle: Rounded Corners 28">
            <a:extLst>
              <a:ext uri="{FF2B5EF4-FFF2-40B4-BE49-F238E27FC236}">
                <a16:creationId xmlns:a16="http://schemas.microsoft.com/office/drawing/2014/main" id="{B656CFB5-2E29-4F7B-A704-47D793096CF4}"/>
              </a:ext>
            </a:extLst>
          </p:cNvPr>
          <p:cNvSpPr/>
          <p:nvPr/>
        </p:nvSpPr>
        <p:spPr>
          <a:xfrm>
            <a:off x="15813644" y="5265632"/>
            <a:ext cx="998805"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0" name="Rectangle: Rounded Corners 29">
            <a:extLst>
              <a:ext uri="{FF2B5EF4-FFF2-40B4-BE49-F238E27FC236}">
                <a16:creationId xmlns:a16="http://schemas.microsoft.com/office/drawing/2014/main" id="{C4185922-8A01-43EC-A994-4BE31FB83E96}"/>
              </a:ext>
            </a:extLst>
          </p:cNvPr>
          <p:cNvSpPr/>
          <p:nvPr/>
        </p:nvSpPr>
        <p:spPr>
          <a:xfrm>
            <a:off x="370189" y="-2257724"/>
            <a:ext cx="11151476" cy="1905953"/>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1" name="!!shape3">
            <a:extLst>
              <a:ext uri="{FF2B5EF4-FFF2-40B4-BE49-F238E27FC236}">
                <a16:creationId xmlns:a16="http://schemas.microsoft.com/office/drawing/2014/main" id="{B7E7E71D-8DFA-4908-BE68-CC1F653E5A68}"/>
              </a:ext>
            </a:extLst>
          </p:cNvPr>
          <p:cNvSpPr/>
          <p:nvPr/>
        </p:nvSpPr>
        <p:spPr>
          <a:xfrm>
            <a:off x="12944577" y="3761830"/>
            <a:ext cx="1045241" cy="288027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3B62FEA8-068B-4B70-B639-5CE3BDDD42C6}"/>
              </a:ext>
            </a:extLst>
          </p:cNvPr>
          <p:cNvSpPr txBox="1"/>
          <p:nvPr/>
        </p:nvSpPr>
        <p:spPr>
          <a:xfrm>
            <a:off x="3752606" y="322084"/>
            <a:ext cx="8124876" cy="769441"/>
          </a:xfrm>
          <a:prstGeom prst="rect">
            <a:avLst/>
          </a:prstGeom>
          <a:noFill/>
        </p:spPr>
        <p:txBody>
          <a:bodyPr wrap="square" rtlCol="0">
            <a:spAutoFit/>
          </a:bodyPr>
          <a:lstStyle/>
          <a:p>
            <a:r>
              <a:rPr lang="en-US" sz="4400" dirty="0">
                <a:ln>
                  <a:solidFill>
                    <a:schemeClr val="bg2">
                      <a:lumMod val="50000"/>
                    </a:schemeClr>
                  </a:solidFill>
                </a:ln>
                <a:solidFill>
                  <a:schemeClr val="bg1"/>
                </a:solidFill>
              </a:rPr>
              <a:t>PROBLEM STATEMENTS</a:t>
            </a:r>
            <a:endParaRPr lang="en-IN" sz="4400" dirty="0">
              <a:ln>
                <a:solidFill>
                  <a:schemeClr val="bg2">
                    <a:lumMod val="50000"/>
                  </a:schemeClr>
                </a:solidFill>
              </a:ln>
              <a:solidFill>
                <a:schemeClr val="bg1"/>
              </a:solidFill>
            </a:endParaRPr>
          </a:p>
        </p:txBody>
      </p:sp>
      <p:sp>
        <p:nvSpPr>
          <p:cNvPr id="19" name="TextBox 18">
            <a:extLst>
              <a:ext uri="{FF2B5EF4-FFF2-40B4-BE49-F238E27FC236}">
                <a16:creationId xmlns:a16="http://schemas.microsoft.com/office/drawing/2014/main" id="{1A8A485A-7FB4-4BA0-B097-6903D36F1C55}"/>
              </a:ext>
            </a:extLst>
          </p:cNvPr>
          <p:cNvSpPr txBox="1"/>
          <p:nvPr/>
        </p:nvSpPr>
        <p:spPr>
          <a:xfrm>
            <a:off x="657292" y="2257128"/>
            <a:ext cx="2175642"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500+ million Indians cannot type in English or their native dialect. Current "Digital India" apps require text literacy, effectively locking half the population out of governance.</a:t>
            </a:r>
            <a:endParaRPr lang="en-IN" dirty="0">
              <a:ln>
                <a:solidFill>
                  <a:schemeClr val="accent1">
                    <a:lumMod val="75000"/>
                  </a:schemeClr>
                </a:solidFill>
              </a:ln>
              <a:solidFill>
                <a:schemeClr val="bg1"/>
              </a:solidFill>
            </a:endParaRPr>
          </a:p>
        </p:txBody>
      </p:sp>
      <p:sp>
        <p:nvSpPr>
          <p:cNvPr id="20" name="TextBox 19">
            <a:extLst>
              <a:ext uri="{FF2B5EF4-FFF2-40B4-BE49-F238E27FC236}">
                <a16:creationId xmlns:a16="http://schemas.microsoft.com/office/drawing/2014/main" id="{B67A652C-5DEA-406A-82D1-21000231F2F1}"/>
              </a:ext>
            </a:extLst>
          </p:cNvPr>
          <p:cNvSpPr txBox="1"/>
          <p:nvPr/>
        </p:nvSpPr>
        <p:spPr>
          <a:xfrm>
            <a:off x="890388" y="1641575"/>
            <a:ext cx="2312032" cy="61555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THE LANGUAGE BARRIER</a:t>
            </a:r>
          </a:p>
        </p:txBody>
      </p:sp>
      <p:sp>
        <p:nvSpPr>
          <p:cNvPr id="21" name="TextBox 20">
            <a:extLst>
              <a:ext uri="{FF2B5EF4-FFF2-40B4-BE49-F238E27FC236}">
                <a16:creationId xmlns:a16="http://schemas.microsoft.com/office/drawing/2014/main" id="{806CEC2B-9C59-4D7D-B86F-BC0D183069A7}"/>
              </a:ext>
            </a:extLst>
          </p:cNvPr>
          <p:cNvSpPr txBox="1"/>
          <p:nvPr/>
        </p:nvSpPr>
        <p:spPr>
          <a:xfrm>
            <a:off x="3510943" y="3157375"/>
            <a:ext cx="2229254" cy="35394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AGENT DEPENDENCY</a:t>
            </a:r>
          </a:p>
        </p:txBody>
      </p:sp>
      <p:sp>
        <p:nvSpPr>
          <p:cNvPr id="22" name="TextBox 21">
            <a:extLst>
              <a:ext uri="{FF2B5EF4-FFF2-40B4-BE49-F238E27FC236}">
                <a16:creationId xmlns:a16="http://schemas.microsoft.com/office/drawing/2014/main" id="{6A68E7BA-6A7A-48EE-A646-2BAD4D9694F1}"/>
              </a:ext>
            </a:extLst>
          </p:cNvPr>
          <p:cNvSpPr txBox="1"/>
          <p:nvPr/>
        </p:nvSpPr>
        <p:spPr>
          <a:xfrm>
            <a:off x="3556394" y="3688289"/>
            <a:ext cx="2125904"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Rural citizens are forced to rely on middlemen to navigate complex interfaces. This creates friction, leads to financial exploitation (bribes), and compromises data privacy.</a:t>
            </a:r>
            <a:endParaRPr lang="en-IN" dirty="0">
              <a:ln>
                <a:solidFill>
                  <a:schemeClr val="accent1">
                    <a:lumMod val="75000"/>
                  </a:schemeClr>
                </a:solidFill>
              </a:ln>
              <a:solidFill>
                <a:schemeClr val="bg1"/>
              </a:solidFill>
            </a:endParaRPr>
          </a:p>
        </p:txBody>
      </p:sp>
      <p:sp>
        <p:nvSpPr>
          <p:cNvPr id="23" name="TextBox 22">
            <a:extLst>
              <a:ext uri="{FF2B5EF4-FFF2-40B4-BE49-F238E27FC236}">
                <a16:creationId xmlns:a16="http://schemas.microsoft.com/office/drawing/2014/main" id="{13D42104-687E-4685-B0C4-02BCD60BBF1B}"/>
              </a:ext>
            </a:extLst>
          </p:cNvPr>
          <p:cNvSpPr txBox="1"/>
          <p:nvPr/>
        </p:nvSpPr>
        <p:spPr>
          <a:xfrm>
            <a:off x="6615374" y="1668727"/>
            <a:ext cx="2312032" cy="615553"/>
          </a:xfrm>
          <a:prstGeom prst="rect">
            <a:avLst/>
          </a:prstGeom>
          <a:noFill/>
        </p:spPr>
        <p:txBody>
          <a:bodyPr wrap="square" rtlCol="0">
            <a:spAutoFit/>
          </a:bodyPr>
          <a:lstStyle/>
          <a:p>
            <a:r>
              <a:rPr lang="en-IN" sz="1700" dirty="0">
                <a:ln>
                  <a:solidFill>
                    <a:schemeClr val="accent1">
                      <a:lumMod val="75000"/>
                    </a:schemeClr>
                  </a:solidFill>
                </a:ln>
                <a:solidFill>
                  <a:schemeClr val="bg1"/>
                </a:solidFill>
              </a:rPr>
              <a:t>BUREAUCRATIC OPACITY</a:t>
            </a:r>
          </a:p>
        </p:txBody>
      </p:sp>
      <p:sp>
        <p:nvSpPr>
          <p:cNvPr id="32" name="TextBox 31">
            <a:extLst>
              <a:ext uri="{FF2B5EF4-FFF2-40B4-BE49-F238E27FC236}">
                <a16:creationId xmlns:a16="http://schemas.microsoft.com/office/drawing/2014/main" id="{A6A3E9A9-B948-4E48-904B-B640CCD10808}"/>
              </a:ext>
            </a:extLst>
          </p:cNvPr>
          <p:cNvSpPr txBox="1"/>
          <p:nvPr/>
        </p:nvSpPr>
        <p:spPr>
          <a:xfrm>
            <a:off x="6241718" y="2301496"/>
            <a:ext cx="2194233" cy="2862322"/>
          </a:xfrm>
          <a:prstGeom prst="rect">
            <a:avLst/>
          </a:prstGeom>
          <a:noFill/>
        </p:spPr>
        <p:txBody>
          <a:bodyPr wrap="square" rtlCol="0">
            <a:spAutoFit/>
          </a:bodyPr>
          <a:lstStyle/>
          <a:p>
            <a:r>
              <a:rPr lang="en-US" dirty="0">
                <a:ln>
                  <a:solidFill>
                    <a:schemeClr val="accent1">
                      <a:lumMod val="75000"/>
                    </a:schemeClr>
                  </a:solidFill>
                </a:ln>
                <a:solidFill>
                  <a:schemeClr val="bg1"/>
                </a:solidFill>
              </a:rPr>
              <a:t>Once a physical form is submitted, it enters a "black hole." Citizens have no way to track their application's status in real-time, leading to anxiety and repeated physical visits to offices.</a:t>
            </a:r>
            <a:endParaRPr lang="en-IN" dirty="0">
              <a:ln>
                <a:solidFill>
                  <a:schemeClr val="accent1">
                    <a:lumMod val="75000"/>
                  </a:schemeClr>
                </a:solidFill>
              </a:ln>
              <a:solidFill>
                <a:schemeClr val="bg1"/>
              </a:solidFill>
            </a:endParaRPr>
          </a:p>
        </p:txBody>
      </p:sp>
      <p:sp>
        <p:nvSpPr>
          <p:cNvPr id="33" name="TextBox 32">
            <a:extLst>
              <a:ext uri="{FF2B5EF4-FFF2-40B4-BE49-F238E27FC236}">
                <a16:creationId xmlns:a16="http://schemas.microsoft.com/office/drawing/2014/main" id="{4BA907A1-7DE7-4231-BF55-DCDE9946C487}"/>
              </a:ext>
            </a:extLst>
          </p:cNvPr>
          <p:cNvSpPr txBox="1"/>
          <p:nvPr/>
        </p:nvSpPr>
        <p:spPr>
          <a:xfrm>
            <a:off x="9238644" y="3734478"/>
            <a:ext cx="2282633" cy="2585323"/>
          </a:xfrm>
          <a:prstGeom prst="rect">
            <a:avLst/>
          </a:prstGeom>
          <a:noFill/>
        </p:spPr>
        <p:txBody>
          <a:bodyPr wrap="square" rtlCol="0">
            <a:spAutoFit/>
          </a:bodyPr>
          <a:lstStyle/>
          <a:p>
            <a:r>
              <a:rPr lang="en-US" dirty="0">
                <a:ln>
                  <a:solidFill>
                    <a:schemeClr val="accent1">
                      <a:lumMod val="75000"/>
                    </a:schemeClr>
                  </a:solidFill>
                </a:ln>
                <a:solidFill>
                  <a:schemeClr val="bg1"/>
                </a:solidFill>
              </a:rPr>
              <a:t>Thousands of welfare schemes exist, but uptake is low. Citizens remain unaware of their specific eligibility, leading to billions in unclaimed government benefits every year.</a:t>
            </a:r>
            <a:endParaRPr lang="en-IN" dirty="0">
              <a:ln>
                <a:solidFill>
                  <a:schemeClr val="accent1">
                    <a:lumMod val="75000"/>
                  </a:schemeClr>
                </a:solidFill>
              </a:ln>
              <a:solidFill>
                <a:schemeClr val="bg1"/>
              </a:solidFill>
            </a:endParaRPr>
          </a:p>
        </p:txBody>
      </p:sp>
      <p:sp>
        <p:nvSpPr>
          <p:cNvPr id="5" name="Rectangle 4">
            <a:extLst>
              <a:ext uri="{FF2B5EF4-FFF2-40B4-BE49-F238E27FC236}">
                <a16:creationId xmlns:a16="http://schemas.microsoft.com/office/drawing/2014/main" id="{4931D92C-A91B-4E18-9335-88757D1B26E0}"/>
              </a:ext>
            </a:extLst>
          </p:cNvPr>
          <p:cNvSpPr/>
          <p:nvPr/>
        </p:nvSpPr>
        <p:spPr>
          <a:xfrm>
            <a:off x="9594849" y="3072736"/>
            <a:ext cx="2282633" cy="615553"/>
          </a:xfrm>
          <a:prstGeom prst="rect">
            <a:avLst/>
          </a:prstGeom>
        </p:spPr>
        <p:txBody>
          <a:bodyPr wrap="square">
            <a:spAutoFit/>
          </a:bodyPr>
          <a:lstStyle/>
          <a:p>
            <a:r>
              <a:rPr lang="en-IN" sz="1700" dirty="0">
                <a:ln>
                  <a:solidFill>
                    <a:schemeClr val="accent1">
                      <a:lumMod val="75000"/>
                    </a:schemeClr>
                  </a:solidFill>
                </a:ln>
                <a:solidFill>
                  <a:schemeClr val="bg1"/>
                </a:solidFill>
              </a:rPr>
              <a:t>INFORMATION ASYMMETRY</a:t>
            </a:r>
          </a:p>
        </p:txBody>
      </p:sp>
      <p:pic>
        <p:nvPicPr>
          <p:cNvPr id="34" name="Picture 33">
            <a:extLst>
              <a:ext uri="{FF2B5EF4-FFF2-40B4-BE49-F238E27FC236}">
                <a16:creationId xmlns:a16="http://schemas.microsoft.com/office/drawing/2014/main" id="{399CDCD6-B180-4D7A-897E-2A30F78B65A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10" b="94494" l="10000" r="90000">
                        <a14:foregroundMark x1="47656" y1="89489" x2="49902" y2="92993"/>
                        <a14:foregroundMark x1="52288" y1="94194" x2="56094" y2="90891"/>
                        <a14:foregroundMark x1="56094" y1="90891" x2="54219" y2="93894"/>
                        <a14:foregroundMark x1="44219" y1="80380" x2="43828" y2="82482"/>
                        <a14:foregroundMark x1="44688" y1="84384" x2="45156" y2="84384"/>
                        <a14:foregroundMark x1="53906" y1="87588" x2="53906" y2="87588"/>
                        <a14:foregroundMark x1="58203" y1="80280" x2="58203" y2="80280"/>
                        <a14:foregroundMark x1="59531" y1="85485" x2="59531" y2="85485"/>
                        <a14:foregroundMark x1="57969" y1="86086" x2="57969" y2="86086"/>
                        <a14:foregroundMark x1="56641" y1="74875" x2="56641" y2="74875"/>
                        <a14:foregroundMark x1="57344" y1="67367" x2="57344" y2="67367"/>
                        <a14:foregroundMark x1="60234" y1="69169" x2="60234" y2="69169"/>
                        <a14:foregroundMark x1="48672" y1="94494" x2="48672" y2="94494"/>
                        <a14:foregroundMark x1="47891" y1="93594" x2="47891" y2="93594"/>
                        <a14:foregroundMark x1="43828" y1="81582" x2="43828" y2="81582"/>
                        <a14:foregroundMark x1="48672" y1="82482" x2="48672" y2="82482"/>
                        <a14:foregroundMark x1="48359" y1="85786" x2="48359" y2="85786"/>
                        <a14:foregroundMark x1="48359" y1="86687" x2="48359" y2="86687"/>
                        <a14:foregroundMark x1="46172" y1="75475" x2="46172" y2="75475"/>
                        <a14:foregroundMark x1="50938" y1="86386" x2="50938" y2="86386"/>
                        <a14:foregroundMark x1="58359" y1="78779" x2="58359" y2="78779"/>
                        <a14:foregroundMark x1="58672" y1="86086" x2="58672" y2="86086"/>
                        <a14:foregroundMark x1="59688" y1="84585" x2="59688" y2="84585"/>
                        <a14:foregroundMark x1="58828" y1="81582" x2="58828" y2="81582"/>
                        <a14:foregroundMark x1="58672" y1="83984" x2="58672" y2="83984"/>
                        <a14:foregroundMark x1="59531" y1="82783" x2="59531" y2="82783"/>
                        <a14:backgroundMark x1="40547" y1="54254" x2="40234" y2="55055"/>
                        <a14:backgroundMark x1="40859" y1="55055" x2="32344" y2="75275"/>
                        <a14:backgroundMark x1="32344" y1="75275" x2="31641" y2="78879"/>
                        <a14:backgroundMark x1="31484" y1="63764" x2="28438" y2="70370"/>
                        <a14:backgroundMark x1="28438" y1="70370" x2="32188" y2="75375"/>
                        <a14:backgroundMark x1="32188" y1="75375" x2="37656" y2="77477"/>
                        <a14:backgroundMark x1="37656" y1="77477" x2="42188" y2="83383"/>
                        <a14:backgroundMark x1="42188" y1="83383" x2="43203" y2="90691"/>
                        <a14:backgroundMark x1="43203" y1="90691" x2="41250" y2="91992"/>
                        <a14:backgroundMark x1="70156" y1="57758" x2="67578" y2="72973"/>
                        <a14:backgroundMark x1="67578" y1="72973" x2="69063" y2="94094"/>
                        <a14:backgroundMark x1="43359" y1="49550" x2="49609" y2="49349"/>
                        <a14:backgroundMark x1="49609" y1="49349" x2="63594" y2="50250"/>
                        <a14:backgroundMark x1="8594" y1="93293" x2="21016" y2="97297"/>
                        <a14:backgroundMark x1="21016" y1="97297" x2="26797" y2="94695"/>
                        <a14:backgroundMark x1="26797" y1="94695" x2="33125" y2="96797"/>
                        <a14:backgroundMark x1="33125" y1="96797" x2="39141" y2="96396"/>
                        <a14:backgroundMark x1="39141" y1="96396" x2="41016" y2="94695"/>
                        <a14:backgroundMark x1="43672" y1="94094" x2="45313" y2="95195"/>
                        <a14:backgroundMark x1="61484" y1="36737" x2="59844" y2="43744"/>
                        <a14:backgroundMark x1="59844" y1="43744" x2="62187" y2="60661"/>
                        <a14:backgroundMark x1="62187" y1="60661" x2="62813" y2="62062"/>
                        <a14:backgroundMark x1="51406" y1="88789" x2="51406" y2="88789"/>
                        <a14:backgroundMark x1="51719" y1="85485" x2="51719" y2="85485"/>
                        <a14:backgroundMark x1="51406" y1="84885" x2="51406" y2="84885"/>
                        <a14:backgroundMark x1="50938" y1="92993" x2="50938" y2="92993"/>
                        <a14:backgroundMark x1="51406" y1="95095" x2="51406" y2="95095"/>
                        <a14:backgroundMark x1="50703" y1="93894" x2="50703" y2="93894"/>
                        <a14:backgroundMark x1="51406" y1="95095" x2="51406" y2="95095"/>
                        <a14:backgroundMark x1="52422" y1="94194" x2="52422" y2="94194"/>
                        <a14:backgroundMark x1="51406" y1="94194" x2="51406" y2="94194"/>
                        <a14:backgroundMark x1="51094" y1="96396" x2="51094" y2="96396"/>
                        <a14:backgroundMark x1="50703" y1="92993" x2="50703" y2="97297"/>
                        <a14:backgroundMark x1="52109" y1="94494" x2="51719" y2="97598"/>
                      </a14:backgroundRemoval>
                    </a14:imgEffect>
                  </a14:imgLayer>
                </a14:imgProps>
              </a:ext>
              <a:ext uri="{28A0092B-C50C-407E-A947-70E740481C1C}">
                <a14:useLocalDpi xmlns:a14="http://schemas.microsoft.com/office/drawing/2010/main" val="0"/>
              </a:ext>
            </a:extLst>
          </a:blip>
          <a:stretch>
            <a:fillRect/>
          </a:stretch>
        </p:blipFill>
        <p:spPr>
          <a:xfrm>
            <a:off x="2082295" y="-12298062"/>
            <a:ext cx="7727263" cy="4320355"/>
          </a:xfrm>
          <a:prstGeom prst="rect">
            <a:avLst/>
          </a:prstGeom>
        </p:spPr>
      </p:pic>
    </p:spTree>
    <p:extLst>
      <p:ext uri="{BB962C8B-B14F-4D97-AF65-F5344CB8AC3E}">
        <p14:creationId xmlns:p14="http://schemas.microsoft.com/office/powerpoint/2010/main" val="20491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EC90B7-DC67-4BFB-A2C9-0F5DDA45B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7" y="-10329334"/>
            <a:ext cx="12192000" cy="25603200"/>
          </a:xfrm>
          <a:prstGeom prst="rect">
            <a:avLst/>
          </a:prstGeom>
          <a:scene3d>
            <a:camera prst="orthographicFront"/>
            <a:lightRig rig="chilly" dir="t"/>
          </a:scene3d>
        </p:spPr>
      </p:pic>
      <p:sp useBgFill="1">
        <p:nvSpPr>
          <p:cNvPr id="7" name="Rectangle: Rounded Corners 6">
            <a:extLst>
              <a:ext uri="{FF2B5EF4-FFF2-40B4-BE49-F238E27FC236}">
                <a16:creationId xmlns:a16="http://schemas.microsoft.com/office/drawing/2014/main" id="{951FD5E3-DE8B-44D8-9C5F-2ABC43235F62}"/>
              </a:ext>
            </a:extLst>
          </p:cNvPr>
          <p:cNvSpPr/>
          <p:nvPr/>
        </p:nvSpPr>
        <p:spPr>
          <a:xfrm>
            <a:off x="653976" y="-7382933"/>
            <a:ext cx="11151476" cy="466247"/>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Rectangle: Rounded Corners 7">
            <a:extLst>
              <a:ext uri="{FF2B5EF4-FFF2-40B4-BE49-F238E27FC236}">
                <a16:creationId xmlns:a16="http://schemas.microsoft.com/office/drawing/2014/main" id="{6612AFEB-BC2F-46A8-8FB4-97AD2436FC40}"/>
              </a:ext>
            </a:extLst>
          </p:cNvPr>
          <p:cNvSpPr/>
          <p:nvPr/>
        </p:nvSpPr>
        <p:spPr>
          <a:xfrm>
            <a:off x="672567" y="-6606043"/>
            <a:ext cx="2175642" cy="1419289"/>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9" name="Rectangle: Rounded Corners 8">
            <a:extLst>
              <a:ext uri="{FF2B5EF4-FFF2-40B4-BE49-F238E27FC236}">
                <a16:creationId xmlns:a16="http://schemas.microsoft.com/office/drawing/2014/main" id="{D2179D3E-116A-4B26-B6C8-B2B78EDA8574}"/>
              </a:ext>
            </a:extLst>
          </p:cNvPr>
          <p:cNvSpPr/>
          <p:nvPr/>
        </p:nvSpPr>
        <p:spPr>
          <a:xfrm>
            <a:off x="3486910" y="-5186754"/>
            <a:ext cx="2175642" cy="1419289"/>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C6E6D266-BA87-4D90-933B-448660429732}"/>
              </a:ext>
            </a:extLst>
          </p:cNvPr>
          <p:cNvSpPr/>
          <p:nvPr/>
        </p:nvSpPr>
        <p:spPr>
          <a:xfrm>
            <a:off x="6301253" y="-6590886"/>
            <a:ext cx="2175642" cy="1404132"/>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1" name="Rectangle: Rounded Corners 10">
            <a:extLst>
              <a:ext uri="{FF2B5EF4-FFF2-40B4-BE49-F238E27FC236}">
                <a16:creationId xmlns:a16="http://schemas.microsoft.com/office/drawing/2014/main" id="{69356A81-818D-4538-88E0-7A16E1192F6A}"/>
              </a:ext>
            </a:extLst>
          </p:cNvPr>
          <p:cNvSpPr/>
          <p:nvPr/>
        </p:nvSpPr>
        <p:spPr>
          <a:xfrm>
            <a:off x="9253049" y="-5186754"/>
            <a:ext cx="2175642" cy="1419289"/>
          </a:xfrm>
          <a:prstGeom prst="roundRect">
            <a:avLst/>
          </a:prstGeom>
          <a:ln>
            <a:gradFill flip="none" rotWithShape="1">
              <a:gsLst>
                <a:gs pos="0">
                  <a:schemeClr val="bg1">
                    <a:lumMod val="93000"/>
                    <a:lumOff val="7000"/>
                  </a:schemeClr>
                </a:gs>
                <a:gs pos="100000">
                  <a:schemeClr val="bg2">
                    <a:lumMod val="50000"/>
                    <a:alpha val="0"/>
                  </a:schemeClr>
                </a:gs>
              </a:gsLst>
              <a:lin ang="189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Rectangle: Rounded Corners 11">
            <a:extLst>
              <a:ext uri="{FF2B5EF4-FFF2-40B4-BE49-F238E27FC236}">
                <a16:creationId xmlns:a16="http://schemas.microsoft.com/office/drawing/2014/main" id="{487E1C70-A2D2-4319-8C88-956177908BDA}"/>
              </a:ext>
            </a:extLst>
          </p:cNvPr>
          <p:cNvSpPr/>
          <p:nvPr/>
        </p:nvSpPr>
        <p:spPr>
          <a:xfrm>
            <a:off x="3137601" y="425185"/>
            <a:ext cx="5616653"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Logo_1.2">
            <a:extLst>
              <a:ext uri="{FF2B5EF4-FFF2-40B4-BE49-F238E27FC236}">
                <a16:creationId xmlns:a16="http://schemas.microsoft.com/office/drawing/2014/main" id="{752C9E6A-C1CD-428C-99ED-D8A885A0294E}"/>
              </a:ext>
            </a:extLst>
          </p:cNvPr>
          <p:cNvSpPr/>
          <p:nvPr/>
        </p:nvSpPr>
        <p:spPr>
          <a:xfrm>
            <a:off x="10673698" y="77227"/>
            <a:ext cx="1509985" cy="1403802"/>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0177B43-CAE7-4976-B4E4-7BC6580CFF22}"/>
              </a:ext>
            </a:extLst>
          </p:cNvPr>
          <p:cNvSpPr txBox="1"/>
          <p:nvPr/>
        </p:nvSpPr>
        <p:spPr>
          <a:xfrm>
            <a:off x="3287673" y="425185"/>
            <a:ext cx="5616653" cy="707886"/>
          </a:xfrm>
          <a:prstGeom prst="rect">
            <a:avLst/>
          </a:prstGeom>
          <a:noFill/>
          <a:ln>
            <a:noFill/>
          </a:ln>
        </p:spPr>
        <p:txBody>
          <a:bodyPr wrap="square" rtlCol="0">
            <a:spAutoFit/>
          </a:bodyPr>
          <a:lstStyle/>
          <a:p>
            <a:r>
              <a:rPr lang="en-US" sz="4000" dirty="0">
                <a:ln>
                  <a:solidFill>
                    <a:schemeClr val="bg1">
                      <a:lumMod val="65000"/>
                    </a:schemeClr>
                  </a:solidFill>
                </a:ln>
                <a:solidFill>
                  <a:schemeClr val="bg1"/>
                </a:solidFill>
                <a:latin typeface="Copperplate Gothic Bold" panose="020E0705020206020404" pitchFamily="34" charset="0"/>
              </a:rPr>
              <a:t>PROJECT : NALAM</a:t>
            </a:r>
            <a:endParaRPr lang="en-IN" sz="4000" dirty="0">
              <a:ln>
                <a:solidFill>
                  <a:schemeClr val="bg1">
                    <a:lumMod val="65000"/>
                  </a:schemeClr>
                </a:solidFill>
              </a:ln>
              <a:solidFill>
                <a:schemeClr val="bg1"/>
              </a:solidFill>
              <a:latin typeface="Copperplate Gothic Bold" panose="020E0705020206020404" pitchFamily="34" charset="0"/>
            </a:endParaRPr>
          </a:p>
        </p:txBody>
      </p:sp>
      <p:sp useBgFill="1">
        <p:nvSpPr>
          <p:cNvPr id="15" name="!!shape2">
            <a:extLst>
              <a:ext uri="{FF2B5EF4-FFF2-40B4-BE49-F238E27FC236}">
                <a16:creationId xmlns:a16="http://schemas.microsoft.com/office/drawing/2014/main" id="{95EC0510-9B1E-4A57-BB0D-D22BDF2BFB1F}"/>
              </a:ext>
            </a:extLst>
          </p:cNvPr>
          <p:cNvSpPr/>
          <p:nvPr/>
        </p:nvSpPr>
        <p:spPr>
          <a:xfrm>
            <a:off x="520261" y="1668453"/>
            <a:ext cx="11151476" cy="1905953"/>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E0F3A138-02BA-41AF-860A-30E01A8E3372}"/>
              </a:ext>
            </a:extLst>
          </p:cNvPr>
          <p:cNvSpPr/>
          <p:nvPr/>
        </p:nvSpPr>
        <p:spPr>
          <a:xfrm>
            <a:off x="520261" y="3761830"/>
            <a:ext cx="1803839" cy="288027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9" name="Rectangle: Rounded Corners 18">
            <a:extLst>
              <a:ext uri="{FF2B5EF4-FFF2-40B4-BE49-F238E27FC236}">
                <a16:creationId xmlns:a16="http://schemas.microsoft.com/office/drawing/2014/main" id="{FBA359D1-BF4D-4015-BC60-9946E3780620}"/>
              </a:ext>
            </a:extLst>
          </p:cNvPr>
          <p:cNvSpPr/>
          <p:nvPr/>
        </p:nvSpPr>
        <p:spPr>
          <a:xfrm>
            <a:off x="2441809" y="3813080"/>
            <a:ext cx="2705100" cy="2752983"/>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0" name="!!shape3">
            <a:extLst>
              <a:ext uri="{FF2B5EF4-FFF2-40B4-BE49-F238E27FC236}">
                <a16:creationId xmlns:a16="http://schemas.microsoft.com/office/drawing/2014/main" id="{7FAF3446-7C46-4D90-B667-0EE72C79A579}"/>
              </a:ext>
            </a:extLst>
          </p:cNvPr>
          <p:cNvSpPr/>
          <p:nvPr/>
        </p:nvSpPr>
        <p:spPr>
          <a:xfrm>
            <a:off x="5327794" y="3761830"/>
            <a:ext cx="3149101" cy="288027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1" name="Rectangle: Rounded Corners 20">
            <a:extLst>
              <a:ext uri="{FF2B5EF4-FFF2-40B4-BE49-F238E27FC236}">
                <a16:creationId xmlns:a16="http://schemas.microsoft.com/office/drawing/2014/main" id="{11FAE1F4-EB46-47EA-98D8-7CB44F917D94}"/>
              </a:ext>
            </a:extLst>
          </p:cNvPr>
          <p:cNvSpPr/>
          <p:nvPr/>
        </p:nvSpPr>
        <p:spPr>
          <a:xfrm>
            <a:off x="8657779" y="3813079"/>
            <a:ext cx="3013957"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2" name="Rectangle: Rounded Corners 21">
            <a:extLst>
              <a:ext uri="{FF2B5EF4-FFF2-40B4-BE49-F238E27FC236}">
                <a16:creationId xmlns:a16="http://schemas.microsoft.com/office/drawing/2014/main" id="{BBAFECC7-6220-402E-9211-B8D0D6996FEF}"/>
              </a:ext>
            </a:extLst>
          </p:cNvPr>
          <p:cNvSpPr/>
          <p:nvPr/>
        </p:nvSpPr>
        <p:spPr>
          <a:xfrm>
            <a:off x="8657778" y="5265632"/>
            <a:ext cx="3013957"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prstMaterial="dkEdge">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5" name="!!shape1">
            <a:extLst>
              <a:ext uri="{FF2B5EF4-FFF2-40B4-BE49-F238E27FC236}">
                <a16:creationId xmlns:a16="http://schemas.microsoft.com/office/drawing/2014/main" id="{F70DB115-956F-4825-B0BA-54D69B98670D}"/>
              </a:ext>
            </a:extLst>
          </p:cNvPr>
          <p:cNvSpPr/>
          <p:nvPr/>
        </p:nvSpPr>
        <p:spPr>
          <a:xfrm>
            <a:off x="5777530" y="-3239225"/>
            <a:ext cx="489857"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8" name="!!shape">
            <a:extLst>
              <a:ext uri="{FF2B5EF4-FFF2-40B4-BE49-F238E27FC236}">
                <a16:creationId xmlns:a16="http://schemas.microsoft.com/office/drawing/2014/main" id="{54094641-AABB-428D-BCD5-912944365DE8}"/>
              </a:ext>
            </a:extLst>
          </p:cNvPr>
          <p:cNvSpPr/>
          <p:nvPr/>
        </p:nvSpPr>
        <p:spPr>
          <a:xfrm>
            <a:off x="15296138" y="4997822"/>
            <a:ext cx="2033815" cy="1997225"/>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9" name="!!shape">
            <a:extLst>
              <a:ext uri="{FF2B5EF4-FFF2-40B4-BE49-F238E27FC236}">
                <a16:creationId xmlns:a16="http://schemas.microsoft.com/office/drawing/2014/main" id="{31E47A8A-ACAB-4BB4-80B1-12A5EE70AA5F}"/>
              </a:ext>
            </a:extLst>
          </p:cNvPr>
          <p:cNvSpPr/>
          <p:nvPr/>
        </p:nvSpPr>
        <p:spPr>
          <a:xfrm>
            <a:off x="15207877" y="1710502"/>
            <a:ext cx="2033815" cy="1997225"/>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40" name="!!shape">
            <a:extLst>
              <a:ext uri="{FF2B5EF4-FFF2-40B4-BE49-F238E27FC236}">
                <a16:creationId xmlns:a16="http://schemas.microsoft.com/office/drawing/2014/main" id="{89604BD3-C7BB-4780-BE2F-4144D24D4CA2}"/>
              </a:ext>
            </a:extLst>
          </p:cNvPr>
          <p:cNvSpPr/>
          <p:nvPr/>
        </p:nvSpPr>
        <p:spPr>
          <a:xfrm>
            <a:off x="-3877411" y="1253557"/>
            <a:ext cx="1566917" cy="1668547"/>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42" name="!!shape">
            <a:extLst>
              <a:ext uri="{FF2B5EF4-FFF2-40B4-BE49-F238E27FC236}">
                <a16:creationId xmlns:a16="http://schemas.microsoft.com/office/drawing/2014/main" id="{F86CF772-08CB-41E3-AC4D-E7974AB4B5F5}"/>
              </a:ext>
            </a:extLst>
          </p:cNvPr>
          <p:cNvSpPr/>
          <p:nvPr/>
        </p:nvSpPr>
        <p:spPr>
          <a:xfrm>
            <a:off x="-4555946" y="4962074"/>
            <a:ext cx="2033815" cy="1997225"/>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43" name="!!shape">
            <a:extLst>
              <a:ext uri="{FF2B5EF4-FFF2-40B4-BE49-F238E27FC236}">
                <a16:creationId xmlns:a16="http://schemas.microsoft.com/office/drawing/2014/main" id="{ECEF5181-935D-4DD9-9C05-1B1D6A9AD8E3}"/>
              </a:ext>
            </a:extLst>
          </p:cNvPr>
          <p:cNvSpPr/>
          <p:nvPr/>
        </p:nvSpPr>
        <p:spPr>
          <a:xfrm>
            <a:off x="-2290186" y="4997822"/>
            <a:ext cx="2033815" cy="1997225"/>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81C013D-0594-46D2-8ED4-D1B467E29C82}"/>
              </a:ext>
            </a:extLst>
          </p:cNvPr>
          <p:cNvSpPr txBox="1"/>
          <p:nvPr/>
        </p:nvSpPr>
        <p:spPr>
          <a:xfrm>
            <a:off x="566070" y="3852708"/>
            <a:ext cx="1815553" cy="2308324"/>
          </a:xfrm>
          <a:prstGeom prst="rect">
            <a:avLst/>
          </a:prstGeom>
          <a:noFill/>
        </p:spPr>
        <p:txBody>
          <a:bodyPr wrap="square" rtlCol="0">
            <a:spAutoFit/>
          </a:bodyPr>
          <a:lstStyle/>
          <a:p>
            <a:r>
              <a:rPr lang="en-IN" sz="2400" dirty="0">
                <a:ln>
                  <a:solidFill>
                    <a:schemeClr val="accent1">
                      <a:lumMod val="75000"/>
                    </a:schemeClr>
                  </a:solidFill>
                </a:ln>
                <a:solidFill>
                  <a:schemeClr val="bg1"/>
                </a:solidFill>
              </a:rPr>
              <a:t>VOICE-FIRST INTERFACE</a:t>
            </a:r>
            <a:br>
              <a:rPr lang="en-IN" sz="2400" dirty="0">
                <a:ln>
                  <a:solidFill>
                    <a:schemeClr val="accent1">
                      <a:lumMod val="75000"/>
                    </a:schemeClr>
                  </a:solidFill>
                </a:ln>
                <a:solidFill>
                  <a:schemeClr val="bg1"/>
                </a:solidFill>
              </a:rPr>
            </a:br>
            <a:br>
              <a:rPr lang="en-IN" sz="2400" dirty="0">
                <a:ln>
                  <a:solidFill>
                    <a:schemeClr val="accent1">
                      <a:lumMod val="75000"/>
                    </a:schemeClr>
                  </a:solidFill>
                </a:ln>
                <a:solidFill>
                  <a:schemeClr val="bg1"/>
                </a:solidFill>
              </a:rPr>
            </a:br>
            <a:r>
              <a:rPr lang="en-IN" sz="2400" dirty="0">
                <a:ln>
                  <a:solidFill>
                    <a:schemeClr val="accent1">
                      <a:lumMod val="75000"/>
                    </a:schemeClr>
                  </a:solidFill>
                </a:ln>
                <a:solidFill>
                  <a:schemeClr val="bg1"/>
                </a:solidFill>
              </a:rPr>
              <a:t>Literacy/</a:t>
            </a:r>
          </a:p>
          <a:p>
            <a:r>
              <a:rPr lang="en-IN" sz="2400" dirty="0">
                <a:ln>
                  <a:solidFill>
                    <a:schemeClr val="accent1">
                      <a:lumMod val="75000"/>
                    </a:schemeClr>
                  </a:solidFill>
                </a:ln>
                <a:solidFill>
                  <a:schemeClr val="bg1"/>
                </a:solidFill>
              </a:rPr>
              <a:t>Language barriers.</a:t>
            </a:r>
          </a:p>
        </p:txBody>
      </p:sp>
      <p:sp>
        <p:nvSpPr>
          <p:cNvPr id="29" name="TextBox 28">
            <a:extLst>
              <a:ext uri="{FF2B5EF4-FFF2-40B4-BE49-F238E27FC236}">
                <a16:creationId xmlns:a16="http://schemas.microsoft.com/office/drawing/2014/main" id="{5BF98602-0F2D-4AFF-A7F0-903C4096BC08}"/>
              </a:ext>
            </a:extLst>
          </p:cNvPr>
          <p:cNvSpPr txBox="1"/>
          <p:nvPr/>
        </p:nvSpPr>
        <p:spPr>
          <a:xfrm>
            <a:off x="8687418" y="3987086"/>
            <a:ext cx="3154362" cy="954107"/>
          </a:xfrm>
          <a:prstGeom prst="rect">
            <a:avLst/>
          </a:prstGeom>
          <a:noFill/>
        </p:spPr>
        <p:txBody>
          <a:bodyPr wrap="square" rtlCol="0">
            <a:spAutoFit/>
          </a:bodyPr>
          <a:lstStyle/>
          <a:p>
            <a:r>
              <a:rPr lang="en-IN" sz="2800" dirty="0">
                <a:ln>
                  <a:solidFill>
                    <a:schemeClr val="accent1">
                      <a:lumMod val="75000"/>
                    </a:schemeClr>
                  </a:solidFill>
                </a:ln>
                <a:solidFill>
                  <a:schemeClr val="bg1"/>
                </a:solidFill>
              </a:rPr>
              <a:t>LAST-MILE    </a:t>
            </a:r>
            <a:br>
              <a:rPr lang="en-IN" sz="2800" dirty="0">
                <a:ln>
                  <a:solidFill>
                    <a:schemeClr val="accent1">
                      <a:lumMod val="75000"/>
                    </a:schemeClr>
                  </a:solidFill>
                </a:ln>
                <a:solidFill>
                  <a:schemeClr val="bg1"/>
                </a:solidFill>
              </a:rPr>
            </a:br>
            <a:r>
              <a:rPr lang="en-IN" sz="2800" dirty="0">
                <a:ln>
                  <a:solidFill>
                    <a:schemeClr val="accent1">
                      <a:lumMod val="75000"/>
                    </a:schemeClr>
                  </a:solidFill>
                </a:ln>
                <a:solidFill>
                  <a:schemeClr val="bg1"/>
                </a:solidFill>
              </a:rPr>
              <a:t>        GOVERNANCE</a:t>
            </a:r>
          </a:p>
        </p:txBody>
      </p:sp>
      <p:sp>
        <p:nvSpPr>
          <p:cNvPr id="30" name="TextBox 29">
            <a:extLst>
              <a:ext uri="{FF2B5EF4-FFF2-40B4-BE49-F238E27FC236}">
                <a16:creationId xmlns:a16="http://schemas.microsoft.com/office/drawing/2014/main" id="{ACB6EDF7-521E-4906-8DC3-0B96B776A12A}"/>
              </a:ext>
            </a:extLst>
          </p:cNvPr>
          <p:cNvSpPr txBox="1"/>
          <p:nvPr/>
        </p:nvSpPr>
        <p:spPr>
          <a:xfrm>
            <a:off x="5313007" y="3780234"/>
            <a:ext cx="3374411" cy="2708434"/>
          </a:xfrm>
          <a:prstGeom prst="rect">
            <a:avLst/>
          </a:prstGeom>
          <a:noFill/>
        </p:spPr>
        <p:txBody>
          <a:bodyPr wrap="square" rtlCol="0">
            <a:spAutoFit/>
          </a:bodyPr>
          <a:lstStyle/>
          <a:p>
            <a:r>
              <a:rPr lang="en-IN" sz="2800" dirty="0">
                <a:ln>
                  <a:solidFill>
                    <a:schemeClr val="accent1">
                      <a:lumMod val="75000"/>
                    </a:schemeClr>
                  </a:solidFill>
                </a:ln>
                <a:solidFill>
                  <a:schemeClr val="bg1"/>
                </a:solidFill>
              </a:rPr>
              <a:t>            BHASHINI AI  INTEGRATION</a:t>
            </a:r>
            <a:br>
              <a:rPr lang="en-IN" sz="2800" dirty="0">
                <a:ln>
                  <a:solidFill>
                    <a:schemeClr val="accent1">
                      <a:lumMod val="75000"/>
                    </a:schemeClr>
                  </a:solidFill>
                </a:ln>
                <a:solidFill>
                  <a:schemeClr val="bg1"/>
                </a:solidFill>
              </a:rPr>
            </a:br>
            <a:br>
              <a:rPr lang="en-IN" dirty="0">
                <a:ln>
                  <a:solidFill>
                    <a:schemeClr val="accent1">
                      <a:lumMod val="75000"/>
                    </a:schemeClr>
                  </a:solidFill>
                </a:ln>
                <a:solidFill>
                  <a:schemeClr val="bg1"/>
                </a:solidFill>
              </a:rPr>
            </a:br>
            <a:r>
              <a:rPr lang="en-US" sz="2400" dirty="0">
                <a:ln>
                  <a:solidFill>
                    <a:schemeClr val="accent1">
                      <a:lumMod val="75000"/>
                    </a:schemeClr>
                  </a:solidFill>
                </a:ln>
                <a:solidFill>
                  <a:schemeClr val="bg1"/>
                </a:solidFill>
              </a:rPr>
              <a:t>AI component that enables natural conversation and replaces complex forms.</a:t>
            </a:r>
            <a:endParaRPr lang="en-IN" sz="2400" dirty="0">
              <a:ln>
                <a:solidFill>
                  <a:schemeClr val="accent1">
                    <a:lumMod val="75000"/>
                  </a:schemeClr>
                </a:solidFill>
              </a:ln>
              <a:solidFill>
                <a:schemeClr val="bg1"/>
              </a:solidFill>
            </a:endParaRPr>
          </a:p>
        </p:txBody>
      </p:sp>
      <p:sp>
        <p:nvSpPr>
          <p:cNvPr id="31" name="TextBox 30">
            <a:extLst>
              <a:ext uri="{FF2B5EF4-FFF2-40B4-BE49-F238E27FC236}">
                <a16:creationId xmlns:a16="http://schemas.microsoft.com/office/drawing/2014/main" id="{61AE7DDE-0F64-44ED-A57B-66E01D2C0112}"/>
              </a:ext>
            </a:extLst>
          </p:cNvPr>
          <p:cNvSpPr txBox="1"/>
          <p:nvPr/>
        </p:nvSpPr>
        <p:spPr>
          <a:xfrm>
            <a:off x="8637682" y="5442610"/>
            <a:ext cx="3149100" cy="954107"/>
          </a:xfrm>
          <a:prstGeom prst="rect">
            <a:avLst/>
          </a:prstGeom>
          <a:noFill/>
        </p:spPr>
        <p:txBody>
          <a:bodyPr wrap="square" rtlCol="0">
            <a:spAutoFit/>
          </a:bodyPr>
          <a:lstStyle/>
          <a:p>
            <a:r>
              <a:rPr lang="en-IN" sz="2800" dirty="0">
                <a:ln>
                  <a:solidFill>
                    <a:schemeClr val="accent1">
                      <a:lumMod val="75000"/>
                    </a:schemeClr>
                  </a:solidFill>
                </a:ln>
                <a:solidFill>
                  <a:schemeClr val="bg1"/>
                </a:solidFill>
              </a:rPr>
              <a:t>DIGITAL &amp; LITERACY   </a:t>
            </a:r>
            <a:br>
              <a:rPr lang="en-IN" sz="2800" dirty="0">
                <a:ln>
                  <a:solidFill>
                    <a:schemeClr val="accent1">
                      <a:lumMod val="75000"/>
                    </a:schemeClr>
                  </a:solidFill>
                </a:ln>
                <a:solidFill>
                  <a:schemeClr val="bg1"/>
                </a:solidFill>
              </a:rPr>
            </a:br>
            <a:r>
              <a:rPr lang="en-IN" sz="2800" dirty="0">
                <a:ln>
                  <a:solidFill>
                    <a:schemeClr val="accent1">
                      <a:lumMod val="75000"/>
                    </a:schemeClr>
                  </a:solidFill>
                </a:ln>
                <a:solidFill>
                  <a:schemeClr val="bg1"/>
                </a:solidFill>
              </a:rPr>
              <a:t>       INCLUSION</a:t>
            </a:r>
          </a:p>
        </p:txBody>
      </p:sp>
      <p:sp>
        <p:nvSpPr>
          <p:cNvPr id="32" name="TextBox 31">
            <a:extLst>
              <a:ext uri="{FF2B5EF4-FFF2-40B4-BE49-F238E27FC236}">
                <a16:creationId xmlns:a16="http://schemas.microsoft.com/office/drawing/2014/main" id="{5A06CB97-2247-4D75-AE84-EA026E55B0C8}"/>
              </a:ext>
            </a:extLst>
          </p:cNvPr>
          <p:cNvSpPr txBox="1"/>
          <p:nvPr/>
        </p:nvSpPr>
        <p:spPr>
          <a:xfrm>
            <a:off x="2535787" y="3868214"/>
            <a:ext cx="2596338" cy="2677656"/>
          </a:xfrm>
          <a:prstGeom prst="rect">
            <a:avLst/>
          </a:prstGeom>
          <a:noFill/>
        </p:spPr>
        <p:txBody>
          <a:bodyPr wrap="square" rtlCol="0">
            <a:spAutoFit/>
          </a:bodyPr>
          <a:lstStyle/>
          <a:p>
            <a:r>
              <a:rPr lang="en-IN" sz="2400" dirty="0">
                <a:ln>
                  <a:solidFill>
                    <a:schemeClr val="accent1">
                      <a:lumMod val="75000"/>
                    </a:schemeClr>
                  </a:solidFill>
                </a:ln>
                <a:solidFill>
                  <a:schemeClr val="bg1"/>
                </a:solidFill>
              </a:rPr>
              <a:t>BIOMETRIC                 </a:t>
            </a:r>
          </a:p>
          <a:p>
            <a:r>
              <a:rPr lang="en-IN" sz="2400" dirty="0">
                <a:ln>
                  <a:solidFill>
                    <a:schemeClr val="accent1">
                      <a:lumMod val="75000"/>
                    </a:schemeClr>
                  </a:solidFill>
                </a:ln>
                <a:solidFill>
                  <a:schemeClr val="bg1"/>
                </a:solidFill>
              </a:rPr>
              <a:t>             SECURITY</a:t>
            </a:r>
            <a:br>
              <a:rPr lang="en-IN" b="1" dirty="0">
                <a:ln>
                  <a:solidFill>
                    <a:schemeClr val="accent1">
                      <a:lumMod val="75000"/>
                    </a:schemeClr>
                  </a:solidFill>
                </a:ln>
                <a:solidFill>
                  <a:schemeClr val="bg1"/>
                </a:solidFill>
              </a:rPr>
            </a:br>
            <a:r>
              <a:rPr lang="en-US" sz="2400" dirty="0">
                <a:ln>
                  <a:solidFill>
                    <a:schemeClr val="accent1">
                      <a:lumMod val="75000"/>
                    </a:schemeClr>
                  </a:solidFill>
                </a:ln>
                <a:solidFill>
                  <a:schemeClr val="bg1"/>
                </a:solidFill>
              </a:rPr>
              <a:t>Focuses on the paramount feature for ensuring safe, private, and fraud-proof transactions.</a:t>
            </a:r>
            <a:endParaRPr lang="en-IN" sz="2400" dirty="0">
              <a:ln>
                <a:solidFill>
                  <a:schemeClr val="accent1">
                    <a:lumMod val="75000"/>
                  </a:schemeClr>
                </a:solidFill>
              </a:ln>
              <a:solidFill>
                <a:schemeClr val="bg1"/>
              </a:solidFill>
            </a:endParaRPr>
          </a:p>
        </p:txBody>
      </p:sp>
      <p:sp>
        <p:nvSpPr>
          <p:cNvPr id="33" name="TextBox 32">
            <a:extLst>
              <a:ext uri="{FF2B5EF4-FFF2-40B4-BE49-F238E27FC236}">
                <a16:creationId xmlns:a16="http://schemas.microsoft.com/office/drawing/2014/main" id="{E5C1E9B3-DFC5-444B-8951-A97FB78D14FA}"/>
              </a:ext>
            </a:extLst>
          </p:cNvPr>
          <p:cNvSpPr txBox="1"/>
          <p:nvPr/>
        </p:nvSpPr>
        <p:spPr>
          <a:xfrm>
            <a:off x="2522522" y="5325721"/>
            <a:ext cx="2517476" cy="44276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679776E7-0D35-48B3-84FA-25F58AE97A78}"/>
              </a:ext>
            </a:extLst>
          </p:cNvPr>
          <p:cNvSpPr txBox="1"/>
          <p:nvPr/>
        </p:nvSpPr>
        <p:spPr>
          <a:xfrm>
            <a:off x="520262" y="1759331"/>
            <a:ext cx="11265509" cy="1754326"/>
          </a:xfrm>
          <a:prstGeom prst="rect">
            <a:avLst/>
          </a:prstGeom>
          <a:noFill/>
        </p:spPr>
        <p:txBody>
          <a:bodyPr wrap="square" rtlCol="0">
            <a:spAutoFit/>
          </a:bodyPr>
          <a:lstStyle/>
          <a:p>
            <a:r>
              <a:rPr lang="en-US" dirty="0">
                <a:ln>
                  <a:solidFill>
                    <a:schemeClr val="accent1">
                      <a:lumMod val="50000"/>
                    </a:schemeClr>
                  </a:solidFill>
                </a:ln>
                <a:solidFill>
                  <a:schemeClr val="accent1">
                    <a:lumMod val="20000"/>
                    <a:lumOff val="80000"/>
                  </a:schemeClr>
                </a:solidFill>
              </a:rPr>
              <a:t>Project </a:t>
            </a:r>
            <a:r>
              <a:rPr lang="en-US" dirty="0" err="1">
                <a:ln>
                  <a:solidFill>
                    <a:schemeClr val="accent1">
                      <a:lumMod val="50000"/>
                    </a:schemeClr>
                  </a:solidFill>
                </a:ln>
                <a:solidFill>
                  <a:schemeClr val="accent1">
                    <a:lumMod val="20000"/>
                    <a:lumOff val="80000"/>
                  </a:schemeClr>
                </a:solidFill>
              </a:rPr>
              <a:t>Nalam</a:t>
            </a:r>
            <a:r>
              <a:rPr lang="en-US" dirty="0">
                <a:ln>
                  <a:solidFill>
                    <a:schemeClr val="accent1">
                      <a:lumMod val="50000"/>
                    </a:schemeClr>
                  </a:solidFill>
                </a:ln>
                <a:solidFill>
                  <a:schemeClr val="accent1">
                    <a:lumMod val="20000"/>
                    <a:lumOff val="80000"/>
                  </a:schemeClr>
                </a:solidFill>
              </a:rPr>
              <a:t> is a pioneering "Voice-First" Digital Public Infrastructure initiative designed to bridge the last-mile gap in governance. It serves as a vital link for citizens who are currently excluded from the digital revolution due to language or literacy barriers. The ecosystem is built around rugged, solar-powered "</a:t>
            </a:r>
            <a:r>
              <a:rPr lang="en-US" dirty="0" err="1">
                <a:ln>
                  <a:solidFill>
                    <a:schemeClr val="accent1">
                      <a:lumMod val="50000"/>
                    </a:schemeClr>
                  </a:solidFill>
                </a:ln>
                <a:solidFill>
                  <a:schemeClr val="accent1">
                    <a:lumMod val="20000"/>
                    <a:lumOff val="80000"/>
                  </a:schemeClr>
                </a:solidFill>
              </a:rPr>
              <a:t>Phygital</a:t>
            </a:r>
            <a:r>
              <a:rPr lang="en-US" dirty="0">
                <a:ln>
                  <a:solidFill>
                    <a:schemeClr val="accent1">
                      <a:lumMod val="50000"/>
                    </a:schemeClr>
                  </a:solidFill>
                </a:ln>
                <a:solidFill>
                  <a:schemeClr val="accent1">
                    <a:lumMod val="20000"/>
                    <a:lumOff val="80000"/>
                  </a:schemeClr>
                </a:solidFill>
              </a:rPr>
              <a:t>" kiosks that function reliably even in harsh rural environments. By integrating </a:t>
            </a:r>
            <a:r>
              <a:rPr lang="en-US" dirty="0" err="1">
                <a:ln>
                  <a:solidFill>
                    <a:schemeClr val="accent1">
                      <a:lumMod val="50000"/>
                    </a:schemeClr>
                  </a:solidFill>
                </a:ln>
                <a:solidFill>
                  <a:schemeClr val="accent1">
                    <a:lumMod val="20000"/>
                    <a:lumOff val="80000"/>
                  </a:schemeClr>
                </a:solidFill>
              </a:rPr>
              <a:t>Bhashini</a:t>
            </a:r>
            <a:r>
              <a:rPr lang="en-US" dirty="0">
                <a:ln>
                  <a:solidFill>
                    <a:schemeClr val="accent1">
                      <a:lumMod val="50000"/>
                    </a:schemeClr>
                  </a:solidFill>
                </a:ln>
                <a:solidFill>
                  <a:schemeClr val="accent1">
                    <a:lumMod val="20000"/>
                    <a:lumOff val="80000"/>
                  </a:schemeClr>
                </a:solidFill>
              </a:rPr>
              <a:t> AI to replace complex forms with natural conversation, users can independently access services—from land records to taxes—without agents. Security is paramount, utilizing biometric authentication to ensure that every interaction is safe, private, and fraud-proof.</a:t>
            </a:r>
            <a:endParaRPr lang="en-IN" dirty="0">
              <a:ln>
                <a:solidFill>
                  <a:schemeClr val="accent1">
                    <a:lumMod val="50000"/>
                  </a:schemeClr>
                </a:solidFill>
              </a:ln>
              <a:solidFill>
                <a:schemeClr val="accent1">
                  <a:lumMod val="20000"/>
                  <a:lumOff val="80000"/>
                </a:schemeClr>
              </a:solidFill>
            </a:endParaRPr>
          </a:p>
        </p:txBody>
      </p:sp>
      <p:sp>
        <p:nvSpPr>
          <p:cNvPr id="36" name="Oval 35">
            <a:extLst>
              <a:ext uri="{FF2B5EF4-FFF2-40B4-BE49-F238E27FC236}">
                <a16:creationId xmlns:a16="http://schemas.microsoft.com/office/drawing/2014/main" id="{FA4D6DF4-32A9-421C-AC1B-E763335FF49A}"/>
              </a:ext>
            </a:extLst>
          </p:cNvPr>
          <p:cNvSpPr/>
          <p:nvPr/>
        </p:nvSpPr>
        <p:spPr>
          <a:xfrm>
            <a:off x="-7480147" y="822536"/>
            <a:ext cx="3428131" cy="329946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18A33BE0-8FBD-40BF-9D39-13E827B4C403}"/>
              </a:ext>
            </a:extLst>
          </p:cNvPr>
          <p:cNvSpPr/>
          <p:nvPr/>
        </p:nvSpPr>
        <p:spPr>
          <a:xfrm>
            <a:off x="-7187464" y="4740760"/>
            <a:ext cx="2259342" cy="2055445"/>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F55C07D9-D35B-4090-80F8-FCE4AD176981}"/>
              </a:ext>
            </a:extLst>
          </p:cNvPr>
          <p:cNvSpPr/>
          <p:nvPr/>
        </p:nvSpPr>
        <p:spPr>
          <a:xfrm>
            <a:off x="-4792550" y="4343698"/>
            <a:ext cx="3084414" cy="284956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938B616C-F9E2-46FE-B635-563AA758513C}"/>
              </a:ext>
            </a:extLst>
          </p:cNvPr>
          <p:cNvSpPr/>
          <p:nvPr/>
        </p:nvSpPr>
        <p:spPr>
          <a:xfrm>
            <a:off x="16849989" y="1151293"/>
            <a:ext cx="2890608" cy="2641946"/>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3CE1F755-3D69-458E-A303-BFA4BAFEB061}"/>
              </a:ext>
            </a:extLst>
          </p:cNvPr>
          <p:cNvSpPr/>
          <p:nvPr/>
        </p:nvSpPr>
        <p:spPr>
          <a:xfrm>
            <a:off x="16998784" y="3679324"/>
            <a:ext cx="4576252" cy="443069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Picture 47">
            <a:extLst>
              <a:ext uri="{FF2B5EF4-FFF2-40B4-BE49-F238E27FC236}">
                <a16:creationId xmlns:a16="http://schemas.microsoft.com/office/drawing/2014/main" id="{0A7032D6-A95E-4E3E-88FE-44E521E492F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0" b="94494" l="10000" r="90000">
                        <a14:foregroundMark x1="47656" y1="89489" x2="49902" y2="92993"/>
                        <a14:foregroundMark x1="52288" y1="94194" x2="56094" y2="90891"/>
                        <a14:foregroundMark x1="56094" y1="90891" x2="54219" y2="93894"/>
                        <a14:foregroundMark x1="44219" y1="80380" x2="43828" y2="82482"/>
                        <a14:foregroundMark x1="44688" y1="84384" x2="45156" y2="84384"/>
                        <a14:foregroundMark x1="53906" y1="87588" x2="53906" y2="87588"/>
                        <a14:foregroundMark x1="58203" y1="80280" x2="58203" y2="80280"/>
                        <a14:foregroundMark x1="59531" y1="85485" x2="59531" y2="85485"/>
                        <a14:foregroundMark x1="57969" y1="86086" x2="57969" y2="86086"/>
                        <a14:foregroundMark x1="56641" y1="74875" x2="56641" y2="74875"/>
                        <a14:foregroundMark x1="57344" y1="67367" x2="57344" y2="67367"/>
                        <a14:foregroundMark x1="60234" y1="69169" x2="60234" y2="69169"/>
                        <a14:foregroundMark x1="48672" y1="94494" x2="48672" y2="94494"/>
                        <a14:foregroundMark x1="47891" y1="93594" x2="47891" y2="93594"/>
                        <a14:foregroundMark x1="43828" y1="81582" x2="43828" y2="81582"/>
                        <a14:foregroundMark x1="48672" y1="82482" x2="48672" y2="82482"/>
                        <a14:foregroundMark x1="48359" y1="85786" x2="48359" y2="85786"/>
                        <a14:foregroundMark x1="48359" y1="86687" x2="48359" y2="86687"/>
                        <a14:foregroundMark x1="46172" y1="75475" x2="46172" y2="75475"/>
                        <a14:foregroundMark x1="50938" y1="86386" x2="50938" y2="86386"/>
                        <a14:foregroundMark x1="58359" y1="78779" x2="58359" y2="78779"/>
                        <a14:foregroundMark x1="58672" y1="86086" x2="58672" y2="86086"/>
                        <a14:foregroundMark x1="59688" y1="84585" x2="59688" y2="84585"/>
                        <a14:foregroundMark x1="58828" y1="81582" x2="58828" y2="81582"/>
                        <a14:foregroundMark x1="58672" y1="83984" x2="58672" y2="83984"/>
                        <a14:foregroundMark x1="59531" y1="82783" x2="59531" y2="82783"/>
                        <a14:backgroundMark x1="40547" y1="54254" x2="40234" y2="55055"/>
                        <a14:backgroundMark x1="40859" y1="55055" x2="32344" y2="75275"/>
                        <a14:backgroundMark x1="32344" y1="75275" x2="31641" y2="78879"/>
                        <a14:backgroundMark x1="31484" y1="63764" x2="28438" y2="70370"/>
                        <a14:backgroundMark x1="28438" y1="70370" x2="32188" y2="75375"/>
                        <a14:backgroundMark x1="32188" y1="75375" x2="37656" y2="77477"/>
                        <a14:backgroundMark x1="37656" y1="77477" x2="42188" y2="83383"/>
                        <a14:backgroundMark x1="42188" y1="83383" x2="43203" y2="90691"/>
                        <a14:backgroundMark x1="43203" y1="90691" x2="41250" y2="91992"/>
                        <a14:backgroundMark x1="70156" y1="57758" x2="67578" y2="72973"/>
                        <a14:backgroundMark x1="67578" y1="72973" x2="69063" y2="94094"/>
                        <a14:backgroundMark x1="43359" y1="49550" x2="49609" y2="49349"/>
                        <a14:backgroundMark x1="49609" y1="49349" x2="63594" y2="50250"/>
                        <a14:backgroundMark x1="8594" y1="93293" x2="21016" y2="97297"/>
                        <a14:backgroundMark x1="21016" y1="97297" x2="26797" y2="94695"/>
                        <a14:backgroundMark x1="26797" y1="94695" x2="33125" y2="96797"/>
                        <a14:backgroundMark x1="33125" y1="96797" x2="39141" y2="96396"/>
                        <a14:backgroundMark x1="39141" y1="96396" x2="41016" y2="94695"/>
                        <a14:backgroundMark x1="43672" y1="94094" x2="45313" y2="95195"/>
                        <a14:backgroundMark x1="61484" y1="36737" x2="59844" y2="43744"/>
                        <a14:backgroundMark x1="59844" y1="43744" x2="62187" y2="60661"/>
                        <a14:backgroundMark x1="62187" y1="60661" x2="62813" y2="62062"/>
                        <a14:backgroundMark x1="51406" y1="88789" x2="51406" y2="88789"/>
                        <a14:backgroundMark x1="51719" y1="85485" x2="51719" y2="85485"/>
                        <a14:backgroundMark x1="51406" y1="84885" x2="51406" y2="84885"/>
                        <a14:backgroundMark x1="50938" y1="92993" x2="50938" y2="92993"/>
                        <a14:backgroundMark x1="51406" y1="95095" x2="51406" y2="95095"/>
                        <a14:backgroundMark x1="50703" y1="93894" x2="50703" y2="93894"/>
                        <a14:backgroundMark x1="51406" y1="95095" x2="51406" y2="95095"/>
                        <a14:backgroundMark x1="52422" y1="94194" x2="52422" y2="94194"/>
                        <a14:backgroundMark x1="51406" y1="94194" x2="51406" y2="94194"/>
                        <a14:backgroundMark x1="51094" y1="96396" x2="51094" y2="96396"/>
                        <a14:backgroundMark x1="50703" y1="92993" x2="50703" y2="97297"/>
                        <a14:backgroundMark x1="52109" y1="94494" x2="51719" y2="97598"/>
                      </a14:backgroundRemoval>
                    </a14:imgEffect>
                  </a14:imgLayer>
                </a14:imgProps>
              </a:ext>
              <a:ext uri="{28A0092B-C50C-407E-A947-70E740481C1C}">
                <a14:useLocalDpi xmlns:a14="http://schemas.microsoft.com/office/drawing/2010/main" val="0"/>
              </a:ext>
            </a:extLst>
          </a:blip>
          <a:stretch>
            <a:fillRect/>
          </a:stretch>
        </p:blipFill>
        <p:spPr>
          <a:xfrm>
            <a:off x="9096560" y="-1154427"/>
            <a:ext cx="4651667" cy="2600772"/>
          </a:xfrm>
          <a:prstGeom prst="rect">
            <a:avLst/>
          </a:prstGeom>
        </p:spPr>
      </p:pic>
    </p:spTree>
    <p:extLst>
      <p:ext uri="{BB962C8B-B14F-4D97-AF65-F5344CB8AC3E}">
        <p14:creationId xmlns:p14="http://schemas.microsoft.com/office/powerpoint/2010/main" val="11171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3EF81-6C18-4ADC-8372-403486E35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95048"/>
            <a:ext cx="12192000" cy="25603200"/>
          </a:xfrm>
          <a:prstGeom prst="rect">
            <a:avLst/>
          </a:prstGeom>
        </p:spPr>
      </p:pic>
      <p:sp useBgFill="1">
        <p:nvSpPr>
          <p:cNvPr id="4" name="Logo_1.3">
            <a:extLst>
              <a:ext uri="{FF2B5EF4-FFF2-40B4-BE49-F238E27FC236}">
                <a16:creationId xmlns:a16="http://schemas.microsoft.com/office/drawing/2014/main" id="{F60EB49B-6593-4620-9E28-7707527EF5DF}"/>
              </a:ext>
            </a:extLst>
          </p:cNvPr>
          <p:cNvSpPr/>
          <p:nvPr/>
        </p:nvSpPr>
        <p:spPr>
          <a:xfrm>
            <a:off x="13644321" y="-2006649"/>
            <a:ext cx="1509985" cy="1403802"/>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5" name="Rectangle: Rounded Corners 14">
            <a:extLst>
              <a:ext uri="{FF2B5EF4-FFF2-40B4-BE49-F238E27FC236}">
                <a16:creationId xmlns:a16="http://schemas.microsoft.com/office/drawing/2014/main" id="{91BF970D-B0C0-45A4-BB53-886F4532F991}"/>
              </a:ext>
            </a:extLst>
          </p:cNvPr>
          <p:cNvSpPr/>
          <p:nvPr/>
        </p:nvSpPr>
        <p:spPr>
          <a:xfrm>
            <a:off x="-3093952" y="3761829"/>
            <a:ext cx="522074" cy="288027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FE915D84-09F8-4213-86F0-8F463FA0CCBF}"/>
              </a:ext>
            </a:extLst>
          </p:cNvPr>
          <p:cNvSpPr/>
          <p:nvPr/>
        </p:nvSpPr>
        <p:spPr>
          <a:xfrm>
            <a:off x="-1172405" y="3813079"/>
            <a:ext cx="951841" cy="2829020"/>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8" name="!!shape3">
            <a:extLst>
              <a:ext uri="{FF2B5EF4-FFF2-40B4-BE49-F238E27FC236}">
                <a16:creationId xmlns:a16="http://schemas.microsoft.com/office/drawing/2014/main" id="{C615E5F3-2388-4F22-95DD-111BDE976059}"/>
              </a:ext>
            </a:extLst>
          </p:cNvPr>
          <p:cNvSpPr/>
          <p:nvPr/>
        </p:nvSpPr>
        <p:spPr>
          <a:xfrm>
            <a:off x="13526710" y="3889518"/>
            <a:ext cx="952223" cy="2829021"/>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9" name="Rectangle: Rounded Corners 18">
            <a:extLst>
              <a:ext uri="{FF2B5EF4-FFF2-40B4-BE49-F238E27FC236}">
                <a16:creationId xmlns:a16="http://schemas.microsoft.com/office/drawing/2014/main" id="{E1FC5643-3B91-4A3C-A3A4-C38FD23A583B}"/>
              </a:ext>
            </a:extLst>
          </p:cNvPr>
          <p:cNvSpPr/>
          <p:nvPr/>
        </p:nvSpPr>
        <p:spPr>
          <a:xfrm>
            <a:off x="15813645" y="3813079"/>
            <a:ext cx="998805"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0" name="Rectangle: Rounded Corners 19">
            <a:extLst>
              <a:ext uri="{FF2B5EF4-FFF2-40B4-BE49-F238E27FC236}">
                <a16:creationId xmlns:a16="http://schemas.microsoft.com/office/drawing/2014/main" id="{F7BB13A5-FE3B-44B3-BD76-FAFE8796848C}"/>
              </a:ext>
            </a:extLst>
          </p:cNvPr>
          <p:cNvSpPr/>
          <p:nvPr/>
        </p:nvSpPr>
        <p:spPr>
          <a:xfrm>
            <a:off x="15813644" y="5265632"/>
            <a:ext cx="998805" cy="1376467"/>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2" name="Rectangle: Rounded Corners 21">
            <a:extLst>
              <a:ext uri="{FF2B5EF4-FFF2-40B4-BE49-F238E27FC236}">
                <a16:creationId xmlns:a16="http://schemas.microsoft.com/office/drawing/2014/main" id="{1FEDE482-B48C-4ED2-8A1A-D8801087BA77}"/>
              </a:ext>
            </a:extLst>
          </p:cNvPr>
          <p:cNvSpPr/>
          <p:nvPr/>
        </p:nvSpPr>
        <p:spPr>
          <a:xfrm>
            <a:off x="3490320" y="-5286542"/>
            <a:ext cx="5554134"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9ECB090A-059E-45FF-9540-69E91B59AA9E}"/>
              </a:ext>
            </a:extLst>
          </p:cNvPr>
          <p:cNvSpPr txBox="1"/>
          <p:nvPr/>
        </p:nvSpPr>
        <p:spPr>
          <a:xfrm>
            <a:off x="3590168" y="-5301499"/>
            <a:ext cx="5554134" cy="707886"/>
          </a:xfrm>
          <a:prstGeom prst="rect">
            <a:avLst/>
          </a:prstGeom>
          <a:noFill/>
          <a:ln>
            <a:noFill/>
          </a:ln>
        </p:spPr>
        <p:txBody>
          <a:bodyPr wrap="square" rtlCol="0">
            <a:spAutoFit/>
          </a:bodyPr>
          <a:lstStyle/>
          <a:p>
            <a:r>
              <a:rPr lang="en-US" sz="4000" dirty="0">
                <a:ln>
                  <a:solidFill>
                    <a:schemeClr val="bg1">
                      <a:lumMod val="65000"/>
                    </a:schemeClr>
                  </a:solidFill>
                </a:ln>
                <a:solidFill>
                  <a:schemeClr val="bg1"/>
                </a:solidFill>
                <a:latin typeface="Copperplate Gothic Bold" panose="020E0705020206020404" pitchFamily="34" charset="0"/>
              </a:rPr>
              <a:t>PROJECT : NALAM</a:t>
            </a:r>
            <a:endParaRPr lang="en-IN" sz="4000" dirty="0">
              <a:ln>
                <a:solidFill>
                  <a:schemeClr val="bg1">
                    <a:lumMod val="65000"/>
                  </a:schemeClr>
                </a:solidFill>
              </a:ln>
              <a:solidFill>
                <a:schemeClr val="bg1"/>
              </a:solidFill>
              <a:latin typeface="Copperplate Gothic Bold" panose="020E0705020206020404" pitchFamily="34" charset="0"/>
            </a:endParaRPr>
          </a:p>
        </p:txBody>
      </p:sp>
      <p:sp useBgFill="1">
        <p:nvSpPr>
          <p:cNvPr id="25" name="!!shape1">
            <a:extLst>
              <a:ext uri="{FF2B5EF4-FFF2-40B4-BE49-F238E27FC236}">
                <a16:creationId xmlns:a16="http://schemas.microsoft.com/office/drawing/2014/main" id="{39346306-65CC-472F-BA1D-D6F6D851A0FC}"/>
              </a:ext>
            </a:extLst>
          </p:cNvPr>
          <p:cNvSpPr/>
          <p:nvPr/>
        </p:nvSpPr>
        <p:spPr>
          <a:xfrm>
            <a:off x="3496884" y="43152"/>
            <a:ext cx="5198232" cy="707886"/>
          </a:xfrm>
          <a:prstGeom prst="roundRect">
            <a:avLst/>
          </a:prstGeom>
          <a:ln>
            <a:gradFill>
              <a:gsLst>
                <a:gs pos="0">
                  <a:schemeClr val="bg1"/>
                </a:gs>
                <a:gs pos="100000">
                  <a:schemeClr val="bg2">
                    <a:lumMod val="50000"/>
                    <a:alpha val="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7" name="!!shape">
            <a:extLst>
              <a:ext uri="{FF2B5EF4-FFF2-40B4-BE49-F238E27FC236}">
                <a16:creationId xmlns:a16="http://schemas.microsoft.com/office/drawing/2014/main" id="{F6FDD813-90BB-45A0-94E7-1D6BDBE05830}"/>
              </a:ext>
            </a:extLst>
          </p:cNvPr>
          <p:cNvSpPr/>
          <p:nvPr/>
        </p:nvSpPr>
        <p:spPr>
          <a:xfrm>
            <a:off x="250095" y="751038"/>
            <a:ext cx="3676332" cy="3708517"/>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8" name="!!shape">
            <a:extLst>
              <a:ext uri="{FF2B5EF4-FFF2-40B4-BE49-F238E27FC236}">
                <a16:creationId xmlns:a16="http://schemas.microsoft.com/office/drawing/2014/main" id="{73A493B6-5954-4034-8AAA-3C2F2A185716}"/>
              </a:ext>
            </a:extLst>
          </p:cNvPr>
          <p:cNvSpPr/>
          <p:nvPr/>
        </p:nvSpPr>
        <p:spPr>
          <a:xfrm>
            <a:off x="3413891" y="3855317"/>
            <a:ext cx="3418202" cy="3089427"/>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9" name="!!shape">
            <a:extLst>
              <a:ext uri="{FF2B5EF4-FFF2-40B4-BE49-F238E27FC236}">
                <a16:creationId xmlns:a16="http://schemas.microsoft.com/office/drawing/2014/main" id="{78D7625D-A87F-4FDA-8AFE-E81222220470}"/>
              </a:ext>
            </a:extLst>
          </p:cNvPr>
          <p:cNvSpPr/>
          <p:nvPr/>
        </p:nvSpPr>
        <p:spPr>
          <a:xfrm>
            <a:off x="4044263" y="877684"/>
            <a:ext cx="3170441" cy="2924442"/>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0" name="!!shape">
            <a:extLst>
              <a:ext uri="{FF2B5EF4-FFF2-40B4-BE49-F238E27FC236}">
                <a16:creationId xmlns:a16="http://schemas.microsoft.com/office/drawing/2014/main" id="{0D69C500-3211-454B-9E68-0DEE30174BEC}"/>
              </a:ext>
            </a:extLst>
          </p:cNvPr>
          <p:cNvSpPr/>
          <p:nvPr/>
        </p:nvSpPr>
        <p:spPr>
          <a:xfrm>
            <a:off x="7052656" y="2137603"/>
            <a:ext cx="4932675" cy="4791771"/>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31" name="!!shape">
            <a:extLst>
              <a:ext uri="{FF2B5EF4-FFF2-40B4-BE49-F238E27FC236}">
                <a16:creationId xmlns:a16="http://schemas.microsoft.com/office/drawing/2014/main" id="{4D2F3E8A-85EB-4B76-A92E-BF5617808BBF}"/>
              </a:ext>
            </a:extLst>
          </p:cNvPr>
          <p:cNvSpPr/>
          <p:nvPr/>
        </p:nvSpPr>
        <p:spPr>
          <a:xfrm>
            <a:off x="709023" y="4509957"/>
            <a:ext cx="2520715" cy="2387240"/>
          </a:xfrm>
          <a:prstGeom prst="ellipse">
            <a:avLst/>
          </a:prstGeom>
          <a:ln>
            <a:gradFill>
              <a:gsLst>
                <a:gs pos="0">
                  <a:schemeClr val="bg1"/>
                </a:gs>
                <a:gs pos="100000">
                  <a:schemeClr val="bg2">
                    <a:alpha val="0"/>
                    <a:lumMod val="91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50" name="!!shape2">
            <a:extLst>
              <a:ext uri="{FF2B5EF4-FFF2-40B4-BE49-F238E27FC236}">
                <a16:creationId xmlns:a16="http://schemas.microsoft.com/office/drawing/2014/main" id="{D23E20E4-8549-4710-964C-194528A13285}"/>
              </a:ext>
            </a:extLst>
          </p:cNvPr>
          <p:cNvSpPr/>
          <p:nvPr/>
        </p:nvSpPr>
        <p:spPr>
          <a:xfrm>
            <a:off x="5547970" y="-2310512"/>
            <a:ext cx="1096057" cy="1905953"/>
          </a:xfrm>
          <a:prstGeom prst="roundRect">
            <a:avLst/>
          </a:prstGeom>
          <a:ln>
            <a:gradFill flip="none" rotWithShape="1">
              <a:gsLst>
                <a:gs pos="0">
                  <a:schemeClr val="bg1"/>
                </a:gs>
                <a:gs pos="95000">
                  <a:schemeClr val="bg2">
                    <a:lumMod val="50000"/>
                    <a:alpha val="0"/>
                  </a:schemeClr>
                </a:gs>
              </a:gsLst>
              <a:lin ang="16200000" scaled="1"/>
              <a:tileRect/>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3AFC06A-C581-4853-BBC4-36E37C9BED33}"/>
              </a:ext>
            </a:extLst>
          </p:cNvPr>
          <p:cNvSpPr txBox="1"/>
          <p:nvPr/>
        </p:nvSpPr>
        <p:spPr>
          <a:xfrm>
            <a:off x="484373" y="1363634"/>
            <a:ext cx="3480419" cy="1693420"/>
          </a:xfrm>
          <a:custGeom>
            <a:avLst/>
            <a:gdLst>
              <a:gd name="connsiteX0" fmla="*/ 0 w 3432293"/>
              <a:gd name="connsiteY0" fmla="*/ 0 h 369332"/>
              <a:gd name="connsiteX1" fmla="*/ 3432293 w 3432293"/>
              <a:gd name="connsiteY1" fmla="*/ 0 h 369332"/>
              <a:gd name="connsiteX2" fmla="*/ 3432293 w 3432293"/>
              <a:gd name="connsiteY2" fmla="*/ 369332 h 369332"/>
              <a:gd name="connsiteX3" fmla="*/ 0 w 3432293"/>
              <a:gd name="connsiteY3" fmla="*/ 369332 h 369332"/>
              <a:gd name="connsiteX4" fmla="*/ 0 w 3432293"/>
              <a:gd name="connsiteY4" fmla="*/ 0 h 369332"/>
              <a:gd name="connsiteX0" fmla="*/ 9625 w 3441918"/>
              <a:gd name="connsiteY0" fmla="*/ 0 h 1774621"/>
              <a:gd name="connsiteX1" fmla="*/ 3441918 w 3441918"/>
              <a:gd name="connsiteY1" fmla="*/ 0 h 1774621"/>
              <a:gd name="connsiteX2" fmla="*/ 3441918 w 3441918"/>
              <a:gd name="connsiteY2" fmla="*/ 369332 h 1774621"/>
              <a:gd name="connsiteX3" fmla="*/ 0 w 3441918"/>
              <a:gd name="connsiteY3" fmla="*/ 1774621 h 1774621"/>
              <a:gd name="connsiteX4" fmla="*/ 9625 w 3441918"/>
              <a:gd name="connsiteY4" fmla="*/ 0 h 1774621"/>
              <a:gd name="connsiteX0" fmla="*/ 9625 w 3480419"/>
              <a:gd name="connsiteY0" fmla="*/ 0 h 1803496"/>
              <a:gd name="connsiteX1" fmla="*/ 3441918 w 3480419"/>
              <a:gd name="connsiteY1" fmla="*/ 0 h 1803496"/>
              <a:gd name="connsiteX2" fmla="*/ 3480419 w 3480419"/>
              <a:gd name="connsiteY2" fmla="*/ 1803496 h 1803496"/>
              <a:gd name="connsiteX3" fmla="*/ 0 w 3480419"/>
              <a:gd name="connsiteY3" fmla="*/ 1774621 h 1803496"/>
              <a:gd name="connsiteX4" fmla="*/ 9625 w 3480419"/>
              <a:gd name="connsiteY4" fmla="*/ 0 h 1803496"/>
              <a:gd name="connsiteX0" fmla="*/ 9625 w 3480419"/>
              <a:gd name="connsiteY0" fmla="*/ 0 h 1803496"/>
              <a:gd name="connsiteX1" fmla="*/ 3441918 w 3480419"/>
              <a:gd name="connsiteY1" fmla="*/ 0 h 1803496"/>
              <a:gd name="connsiteX2" fmla="*/ 3480419 w 3480419"/>
              <a:gd name="connsiteY2" fmla="*/ 1803496 h 1803496"/>
              <a:gd name="connsiteX3" fmla="*/ 0 w 3480419"/>
              <a:gd name="connsiteY3" fmla="*/ 1774621 h 1803496"/>
              <a:gd name="connsiteX4" fmla="*/ 9625 w 3480419"/>
              <a:gd name="connsiteY4" fmla="*/ 0 h 1803496"/>
              <a:gd name="connsiteX0" fmla="*/ 9625 w 3480419"/>
              <a:gd name="connsiteY0" fmla="*/ 0 h 1803496"/>
              <a:gd name="connsiteX1" fmla="*/ 3441918 w 3480419"/>
              <a:gd name="connsiteY1" fmla="*/ 0 h 1803496"/>
              <a:gd name="connsiteX2" fmla="*/ 3480419 w 3480419"/>
              <a:gd name="connsiteY2" fmla="*/ 1803496 h 1803496"/>
              <a:gd name="connsiteX3" fmla="*/ 0 w 3480419"/>
              <a:gd name="connsiteY3" fmla="*/ 1774621 h 1803496"/>
              <a:gd name="connsiteX4" fmla="*/ 9625 w 3480419"/>
              <a:gd name="connsiteY4" fmla="*/ 0 h 1803496"/>
              <a:gd name="connsiteX0" fmla="*/ 9625 w 3480419"/>
              <a:gd name="connsiteY0" fmla="*/ 1241659 h 1803496"/>
              <a:gd name="connsiteX1" fmla="*/ 3441918 w 3480419"/>
              <a:gd name="connsiteY1" fmla="*/ 0 h 1803496"/>
              <a:gd name="connsiteX2" fmla="*/ 3480419 w 3480419"/>
              <a:gd name="connsiteY2" fmla="*/ 1803496 h 1803496"/>
              <a:gd name="connsiteX3" fmla="*/ 0 w 3480419"/>
              <a:gd name="connsiteY3" fmla="*/ 1774621 h 1803496"/>
              <a:gd name="connsiteX4" fmla="*/ 9625 w 3480419"/>
              <a:gd name="connsiteY4" fmla="*/ 1241659 h 1803496"/>
              <a:gd name="connsiteX0" fmla="*/ 9625 w 3480419"/>
              <a:gd name="connsiteY0" fmla="*/ 1241659 h 1803496"/>
              <a:gd name="connsiteX1" fmla="*/ 3441918 w 3480419"/>
              <a:gd name="connsiteY1" fmla="*/ 0 h 1803496"/>
              <a:gd name="connsiteX2" fmla="*/ 3480419 w 3480419"/>
              <a:gd name="connsiteY2" fmla="*/ 1803496 h 1803496"/>
              <a:gd name="connsiteX3" fmla="*/ 0 w 3480419"/>
              <a:gd name="connsiteY3" fmla="*/ 1774621 h 1803496"/>
              <a:gd name="connsiteX4" fmla="*/ 9625 w 3480419"/>
              <a:gd name="connsiteY4" fmla="*/ 1241659 h 1803496"/>
              <a:gd name="connsiteX0" fmla="*/ 9625 w 3480419"/>
              <a:gd name="connsiteY0" fmla="*/ 652509 h 1214346"/>
              <a:gd name="connsiteX1" fmla="*/ 3461168 w 3480419"/>
              <a:gd name="connsiteY1" fmla="*/ 623633 h 1214346"/>
              <a:gd name="connsiteX2" fmla="*/ 3480419 w 3480419"/>
              <a:gd name="connsiteY2" fmla="*/ 1214346 h 1214346"/>
              <a:gd name="connsiteX3" fmla="*/ 0 w 3480419"/>
              <a:gd name="connsiteY3" fmla="*/ 1185471 h 1214346"/>
              <a:gd name="connsiteX4" fmla="*/ 9625 w 3480419"/>
              <a:gd name="connsiteY4" fmla="*/ 652509 h 1214346"/>
              <a:gd name="connsiteX0" fmla="*/ 9625 w 3480419"/>
              <a:gd name="connsiteY0" fmla="*/ 1131583 h 1693420"/>
              <a:gd name="connsiteX1" fmla="*/ 3461168 w 3480419"/>
              <a:gd name="connsiteY1" fmla="*/ 1102707 h 1693420"/>
              <a:gd name="connsiteX2" fmla="*/ 3480419 w 3480419"/>
              <a:gd name="connsiteY2" fmla="*/ 1693420 h 1693420"/>
              <a:gd name="connsiteX3" fmla="*/ 0 w 3480419"/>
              <a:gd name="connsiteY3" fmla="*/ 1664545 h 1693420"/>
              <a:gd name="connsiteX4" fmla="*/ 9625 w 3480419"/>
              <a:gd name="connsiteY4" fmla="*/ 1131583 h 169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19" h="1693420">
                <a:moveTo>
                  <a:pt x="9625" y="1131583"/>
                </a:moveTo>
                <a:cubicBezTo>
                  <a:pt x="585832" y="-504711"/>
                  <a:pt x="2884961" y="-235205"/>
                  <a:pt x="3461168" y="1102707"/>
                </a:cubicBezTo>
                <a:lnTo>
                  <a:pt x="3480419" y="1693420"/>
                </a:lnTo>
                <a:cubicBezTo>
                  <a:pt x="2397281" y="182254"/>
                  <a:pt x="1073513" y="-19877"/>
                  <a:pt x="0" y="1664545"/>
                </a:cubicBezTo>
                <a:cubicBezTo>
                  <a:pt x="3208" y="1073005"/>
                  <a:pt x="6417" y="1723123"/>
                  <a:pt x="9625" y="1131583"/>
                </a:cubicBezTo>
                <a:close/>
              </a:path>
            </a:pathLst>
          </a:custGeom>
          <a:noFill/>
        </p:spPr>
        <p:txBody>
          <a:bodyPr wrap="square" rtlCol="0">
            <a:spAutoFit/>
          </a:bodyPr>
          <a:lstStyle/>
          <a:p>
            <a:endParaRPr lang="en-IN" dirty="0"/>
          </a:p>
        </p:txBody>
      </p:sp>
      <p:sp>
        <p:nvSpPr>
          <p:cNvPr id="24" name="Oval 23">
            <a:extLst>
              <a:ext uri="{FF2B5EF4-FFF2-40B4-BE49-F238E27FC236}">
                <a16:creationId xmlns:a16="http://schemas.microsoft.com/office/drawing/2014/main" id="{FEC3287D-A711-4677-A36C-877D7C4F5A80}"/>
              </a:ext>
            </a:extLst>
          </p:cNvPr>
          <p:cNvSpPr/>
          <p:nvPr/>
        </p:nvSpPr>
        <p:spPr>
          <a:xfrm>
            <a:off x="401044" y="955566"/>
            <a:ext cx="3428131" cy="329946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5BD33868-1327-4B1A-B1D4-242EC4ACCEF1}"/>
              </a:ext>
            </a:extLst>
          </p:cNvPr>
          <p:cNvSpPr/>
          <p:nvPr/>
        </p:nvSpPr>
        <p:spPr>
          <a:xfrm>
            <a:off x="3580785" y="3975246"/>
            <a:ext cx="3084414" cy="284956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6725CEEC-1293-47B7-86B9-3DA0ACD0B2F6}"/>
              </a:ext>
            </a:extLst>
          </p:cNvPr>
          <p:cNvSpPr/>
          <p:nvPr/>
        </p:nvSpPr>
        <p:spPr>
          <a:xfrm>
            <a:off x="4194693" y="972343"/>
            <a:ext cx="2890608" cy="264194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D178DFA0-6068-4FB4-BFF7-CFDE3C895C1D}"/>
              </a:ext>
            </a:extLst>
          </p:cNvPr>
          <p:cNvSpPr/>
          <p:nvPr/>
        </p:nvSpPr>
        <p:spPr>
          <a:xfrm>
            <a:off x="7214704" y="2339905"/>
            <a:ext cx="4576252" cy="443069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42EF924-ED3A-4E11-AFB9-8FC30A68DF63}"/>
              </a:ext>
            </a:extLst>
          </p:cNvPr>
          <p:cNvSpPr txBox="1"/>
          <p:nvPr/>
        </p:nvSpPr>
        <p:spPr>
          <a:xfrm>
            <a:off x="4661308" y="51776"/>
            <a:ext cx="3170441" cy="646331"/>
          </a:xfrm>
          <a:prstGeom prst="rect">
            <a:avLst/>
          </a:prstGeom>
          <a:noFill/>
        </p:spPr>
        <p:txBody>
          <a:bodyPr wrap="square" rtlCol="0">
            <a:spAutoFit/>
          </a:bodyPr>
          <a:lstStyle/>
          <a:p>
            <a:r>
              <a:rPr lang="en-IN" sz="3600" dirty="0">
                <a:ln>
                  <a:solidFill>
                    <a:schemeClr val="bg2">
                      <a:lumMod val="50000"/>
                    </a:schemeClr>
                  </a:solidFill>
                </a:ln>
                <a:solidFill>
                  <a:schemeClr val="bg1"/>
                </a:solidFill>
              </a:rPr>
              <a:t>Features-</a:t>
            </a:r>
            <a:r>
              <a:rPr lang="en-IN" sz="3600" dirty="0" err="1">
                <a:ln>
                  <a:solidFill>
                    <a:schemeClr val="bg2">
                      <a:lumMod val="50000"/>
                    </a:schemeClr>
                  </a:solidFill>
                </a:ln>
                <a:solidFill>
                  <a:schemeClr val="bg1"/>
                </a:solidFill>
              </a:rPr>
              <a:t>Nalam</a:t>
            </a:r>
            <a:endParaRPr lang="en-IN" sz="3600" dirty="0">
              <a:ln>
                <a:solidFill>
                  <a:schemeClr val="bg2">
                    <a:lumMod val="50000"/>
                  </a:schemeClr>
                </a:solidFill>
              </a:ln>
              <a:solidFill>
                <a:schemeClr val="bg1"/>
              </a:solidFill>
            </a:endParaRPr>
          </a:p>
        </p:txBody>
      </p:sp>
      <p:sp>
        <p:nvSpPr>
          <p:cNvPr id="36" name="Oval 35">
            <a:extLst>
              <a:ext uri="{FF2B5EF4-FFF2-40B4-BE49-F238E27FC236}">
                <a16:creationId xmlns:a16="http://schemas.microsoft.com/office/drawing/2014/main" id="{2C22F010-E551-4130-AC52-0CC24077B0DA}"/>
              </a:ext>
            </a:extLst>
          </p:cNvPr>
          <p:cNvSpPr/>
          <p:nvPr/>
        </p:nvSpPr>
        <p:spPr>
          <a:xfrm>
            <a:off x="828632" y="4663094"/>
            <a:ext cx="2259342" cy="2055445"/>
          </a:xfrm>
          <a:prstGeom prst="ellipse">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E6384148-F4E7-4459-A3FA-DBC171D6B5C2}"/>
              </a:ext>
            </a:extLst>
          </p:cNvPr>
          <p:cNvSpPr txBox="1"/>
          <p:nvPr/>
        </p:nvSpPr>
        <p:spPr>
          <a:xfrm>
            <a:off x="-7190796" y="1320234"/>
            <a:ext cx="3902469" cy="3139321"/>
          </a:xfrm>
          <a:prstGeom prst="rect">
            <a:avLst/>
          </a:prstGeom>
          <a:noFill/>
        </p:spPr>
        <p:txBody>
          <a:bodyPr wrap="square" rtlCol="0">
            <a:spAutoFit/>
          </a:bodyPr>
          <a:lstStyle/>
          <a:p>
            <a:r>
              <a:rPr lang="en-IN" b="1" dirty="0">
                <a:ln>
                  <a:solidFill>
                    <a:schemeClr val="accent1">
                      <a:lumMod val="75000"/>
                    </a:schemeClr>
                  </a:solidFill>
                </a:ln>
                <a:solidFill>
                  <a:schemeClr val="bg1"/>
                </a:solidFill>
              </a:rPr>
              <a:t>Jan </a:t>
            </a:r>
            <a:r>
              <a:rPr lang="en-IN" b="1" dirty="0" err="1">
                <a:ln>
                  <a:solidFill>
                    <a:schemeClr val="accent1">
                      <a:lumMod val="75000"/>
                    </a:schemeClr>
                  </a:solidFill>
                </a:ln>
                <a:solidFill>
                  <a:schemeClr val="bg1"/>
                </a:solidFill>
              </a:rPr>
              <a:t>Setu</a:t>
            </a:r>
            <a:r>
              <a:rPr lang="en-US" b="1" dirty="0">
                <a:ln>
                  <a:solidFill>
                    <a:schemeClr val="accent1">
                      <a:lumMod val="75000"/>
                    </a:schemeClr>
                  </a:solidFill>
                </a:ln>
                <a:solidFill>
                  <a:schemeClr val="bg1"/>
                </a:solidFill>
              </a:rPr>
              <a:t>(People's Bridge):</a:t>
            </a:r>
            <a:r>
              <a:rPr lang="en-US" dirty="0">
                <a:ln>
                  <a:solidFill>
                    <a:schemeClr val="accent1">
                      <a:lumMod val="75000"/>
                    </a:schemeClr>
                  </a:solidFill>
                </a:ln>
                <a:solidFill>
                  <a:schemeClr val="bg1"/>
                </a:solidFill>
              </a:rPr>
              <a:t> This serves as the central digital service window for all citizens. It manages the full spectrum of service requests, from initial application submission through to final delivery. The portal also offers secure digital document management capabilities. This system simplifies citizen interaction, acting as a single, accessible point for obtaining government services.</a:t>
            </a:r>
            <a:endParaRPr lang="en-IN" dirty="0">
              <a:ln>
                <a:solidFill>
                  <a:schemeClr val="accent1">
                    <a:lumMod val="75000"/>
                  </a:schemeClr>
                </a:solidFill>
              </a:ln>
              <a:solidFill>
                <a:schemeClr val="bg1"/>
              </a:solidFill>
            </a:endParaRPr>
          </a:p>
        </p:txBody>
      </p:sp>
      <p:sp>
        <p:nvSpPr>
          <p:cNvPr id="38" name="TextBox 37">
            <a:extLst>
              <a:ext uri="{FF2B5EF4-FFF2-40B4-BE49-F238E27FC236}">
                <a16:creationId xmlns:a16="http://schemas.microsoft.com/office/drawing/2014/main" id="{9C30F147-281B-430D-A7CD-22B2EBAB5335}"/>
              </a:ext>
            </a:extLst>
          </p:cNvPr>
          <p:cNvSpPr txBox="1"/>
          <p:nvPr/>
        </p:nvSpPr>
        <p:spPr>
          <a:xfrm>
            <a:off x="-7190796" y="4699735"/>
            <a:ext cx="3994439" cy="2031325"/>
          </a:xfrm>
          <a:prstGeom prst="rect">
            <a:avLst/>
          </a:prstGeom>
          <a:noFill/>
        </p:spPr>
        <p:txBody>
          <a:bodyPr wrap="square" rtlCol="0">
            <a:spAutoFit/>
          </a:bodyPr>
          <a:lstStyle/>
          <a:p>
            <a:r>
              <a:rPr lang="en-IN" b="1" dirty="0" err="1">
                <a:ln>
                  <a:solidFill>
                    <a:schemeClr val="accent1">
                      <a:lumMod val="75000"/>
                    </a:schemeClr>
                  </a:solidFill>
                </a:ln>
                <a:solidFill>
                  <a:schemeClr val="bg1"/>
                </a:solidFill>
              </a:rPr>
              <a:t>Sevai</a:t>
            </a:r>
            <a:r>
              <a:rPr lang="en-IN" b="1" dirty="0">
                <a:ln>
                  <a:solidFill>
                    <a:schemeClr val="accent1">
                      <a:lumMod val="75000"/>
                    </a:schemeClr>
                  </a:solidFill>
                </a:ln>
                <a:solidFill>
                  <a:schemeClr val="bg1"/>
                </a:solidFill>
              </a:rPr>
              <a:t> </a:t>
            </a:r>
            <a:r>
              <a:rPr lang="en-IN" b="1" dirty="0" err="1">
                <a:ln>
                  <a:solidFill>
                    <a:schemeClr val="accent1">
                      <a:lumMod val="75000"/>
                    </a:schemeClr>
                  </a:solidFill>
                </a:ln>
                <a:solidFill>
                  <a:schemeClr val="bg1"/>
                </a:solidFill>
              </a:rPr>
              <a:t>Jana</a:t>
            </a:r>
            <a:r>
              <a:rPr lang="en-IN" dirty="0" err="1">
                <a:ln>
                  <a:solidFill>
                    <a:schemeClr val="accent1">
                      <a:lumMod val="75000"/>
                    </a:schemeClr>
                  </a:solidFill>
                </a:ln>
                <a:solidFill>
                  <a:schemeClr val="bg1"/>
                </a:solidFill>
              </a:rPr>
              <a:t>l</a:t>
            </a:r>
            <a:r>
              <a:rPr lang="en-US" b="1" dirty="0">
                <a:ln>
                  <a:solidFill>
                    <a:schemeClr val="accent1">
                      <a:lumMod val="75000"/>
                    </a:schemeClr>
                  </a:solidFill>
                </a:ln>
                <a:solidFill>
                  <a:schemeClr val="bg1"/>
                </a:solidFill>
              </a:rPr>
              <a:t>(Service Window):</a:t>
            </a:r>
            <a:r>
              <a:rPr lang="en-US" dirty="0">
                <a:ln>
                  <a:solidFill>
                    <a:schemeClr val="accent1">
                      <a:lumMod val="75000"/>
                    </a:schemeClr>
                  </a:solidFill>
                </a:ln>
                <a:solidFill>
                  <a:schemeClr val="bg1"/>
                </a:solidFill>
              </a:rPr>
              <a:t> This module is specifically dedicated to handling high-value official documents. Its core function is to provide transparent and easy access to critical records, such as land titles, property documents, and associated survey data.</a:t>
            </a:r>
            <a:endParaRPr lang="en-IN" dirty="0">
              <a:ln>
                <a:solidFill>
                  <a:schemeClr val="accent1">
                    <a:lumMod val="75000"/>
                  </a:schemeClr>
                </a:solidFill>
              </a:ln>
              <a:solidFill>
                <a:schemeClr val="bg1"/>
              </a:solidFill>
            </a:endParaRPr>
          </a:p>
        </p:txBody>
      </p:sp>
      <p:sp>
        <p:nvSpPr>
          <p:cNvPr id="39" name="TextBox 38">
            <a:extLst>
              <a:ext uri="{FF2B5EF4-FFF2-40B4-BE49-F238E27FC236}">
                <a16:creationId xmlns:a16="http://schemas.microsoft.com/office/drawing/2014/main" id="{F8673263-30D2-4C07-B646-52829E5CE6EC}"/>
              </a:ext>
            </a:extLst>
          </p:cNvPr>
          <p:cNvSpPr txBox="1"/>
          <p:nvPr/>
        </p:nvSpPr>
        <p:spPr>
          <a:xfrm>
            <a:off x="13099914" y="826821"/>
            <a:ext cx="7038469" cy="2862322"/>
          </a:xfrm>
          <a:prstGeom prst="rect">
            <a:avLst/>
          </a:prstGeom>
          <a:noFill/>
        </p:spPr>
        <p:txBody>
          <a:bodyPr wrap="square" rtlCol="0">
            <a:spAutoFit/>
          </a:bodyPr>
          <a:lstStyle/>
          <a:p>
            <a:r>
              <a:rPr lang="en-IN" b="1" dirty="0">
                <a:ln>
                  <a:solidFill>
                    <a:schemeClr val="accent1">
                      <a:lumMod val="75000"/>
                    </a:schemeClr>
                  </a:solidFill>
                </a:ln>
                <a:solidFill>
                  <a:schemeClr val="bg1"/>
                </a:solidFill>
              </a:rPr>
              <a:t>Multi-Lingual Voice Assistant</a:t>
            </a:r>
            <a:r>
              <a:rPr lang="en-IN" dirty="0">
                <a:ln>
                  <a:solidFill>
                    <a:schemeClr val="accent1">
                      <a:lumMod val="75000"/>
                    </a:schemeClr>
                  </a:solidFill>
                </a:ln>
                <a:solidFill>
                  <a:schemeClr val="bg1"/>
                </a:solidFill>
              </a:rPr>
              <a:t>:</a:t>
            </a:r>
            <a:r>
              <a:rPr lang="en-US" dirty="0">
                <a:ln>
                  <a:solidFill>
                    <a:schemeClr val="accent1">
                      <a:lumMod val="75000"/>
                    </a:schemeClr>
                  </a:solidFill>
                </a:ln>
                <a:solidFill>
                  <a:schemeClr val="bg1"/>
                </a:solidFill>
              </a:rPr>
              <a:t>This feature is the realization of the project's "Voice-First" mandate, powered by the integrated </a:t>
            </a:r>
            <a:r>
              <a:rPr lang="en-US" b="1" dirty="0" err="1">
                <a:ln>
                  <a:solidFill>
                    <a:schemeClr val="accent1">
                      <a:lumMod val="75000"/>
                    </a:schemeClr>
                  </a:solidFill>
                </a:ln>
                <a:solidFill>
                  <a:schemeClr val="bg1"/>
                </a:solidFill>
              </a:rPr>
              <a:t>Bhashini</a:t>
            </a:r>
            <a:r>
              <a:rPr lang="en-US" b="1" dirty="0">
                <a:ln>
                  <a:solidFill>
                    <a:schemeClr val="accent1">
                      <a:lumMod val="75000"/>
                    </a:schemeClr>
                  </a:solidFill>
                </a:ln>
                <a:solidFill>
                  <a:schemeClr val="bg1"/>
                </a:solidFill>
              </a:rPr>
              <a:t> AI</a:t>
            </a:r>
            <a:r>
              <a:rPr lang="en-US" dirty="0">
                <a:ln>
                  <a:solidFill>
                    <a:schemeClr val="accent1">
                      <a:lumMod val="75000"/>
                    </a:schemeClr>
                  </a:solidFill>
                </a:ln>
                <a:solidFill>
                  <a:schemeClr val="bg1"/>
                </a:solidFill>
              </a:rPr>
              <a:t>. It provides citizens with instant, round-the-clock assistance and replaces complex physical forms with natural conversation. The AI helps overcome language and literacy barriers, ensuring inclusive access to services. Finally, to ensure true </a:t>
            </a:r>
            <a:r>
              <a:rPr lang="en-US" b="1" dirty="0">
                <a:ln>
                  <a:solidFill>
                    <a:schemeClr val="accent1">
                      <a:lumMod val="75000"/>
                    </a:schemeClr>
                  </a:solidFill>
                </a:ln>
                <a:solidFill>
                  <a:schemeClr val="bg1"/>
                </a:solidFill>
              </a:rPr>
              <a:t>Literacy Inclusion</a:t>
            </a:r>
            <a:r>
              <a:rPr lang="en-US" dirty="0">
                <a:ln>
                  <a:solidFill>
                    <a:schemeClr val="accent1">
                      <a:lumMod val="75000"/>
                    </a:schemeClr>
                  </a:solidFill>
                </a:ln>
                <a:solidFill>
                  <a:schemeClr val="bg1"/>
                </a:solidFill>
              </a:rPr>
              <a:t>, the assistant uses </a:t>
            </a:r>
            <a:r>
              <a:rPr lang="en-US" b="1" dirty="0">
                <a:ln>
                  <a:solidFill>
                    <a:schemeClr val="accent1">
                      <a:lumMod val="75000"/>
                    </a:schemeClr>
                  </a:solidFill>
                </a:ln>
                <a:solidFill>
                  <a:schemeClr val="bg1"/>
                </a:solidFill>
              </a:rPr>
              <a:t>Real-Time Text-to-Speech (TTS)</a:t>
            </a:r>
            <a:r>
              <a:rPr lang="en-US" dirty="0">
                <a:ln>
                  <a:solidFill>
                    <a:schemeClr val="accent1">
                      <a:lumMod val="75000"/>
                    </a:schemeClr>
                  </a:solidFill>
                </a:ln>
                <a:solidFill>
                  <a:schemeClr val="bg1"/>
                </a:solidFill>
              </a:rPr>
              <a:t> to speak back complex government replies and documents in the citizen's own language, overcoming the barrier of reading comprehension and ensuring constant, </a:t>
            </a:r>
            <a:r>
              <a:rPr lang="en-US" b="1" dirty="0">
                <a:ln>
                  <a:solidFill>
                    <a:schemeClr val="accent1">
                      <a:lumMod val="75000"/>
                    </a:schemeClr>
                  </a:solidFill>
                </a:ln>
                <a:solidFill>
                  <a:schemeClr val="bg1"/>
                </a:solidFill>
              </a:rPr>
              <a:t>24/7 Decentralized Service</a:t>
            </a:r>
            <a:r>
              <a:rPr lang="en-US" dirty="0">
                <a:ln>
                  <a:solidFill>
                    <a:schemeClr val="accent1">
                      <a:lumMod val="75000"/>
                    </a:schemeClr>
                  </a:solidFill>
                </a:ln>
                <a:solidFill>
                  <a:schemeClr val="bg1"/>
                </a:solidFill>
              </a:rPr>
              <a:t> availability.</a:t>
            </a:r>
            <a:endParaRPr lang="en-IN" dirty="0">
              <a:ln>
                <a:solidFill>
                  <a:schemeClr val="accent1">
                    <a:lumMod val="75000"/>
                  </a:schemeClr>
                </a:solidFill>
              </a:ln>
              <a:solidFill>
                <a:schemeClr val="bg1"/>
              </a:solidFill>
            </a:endParaRPr>
          </a:p>
        </p:txBody>
      </p:sp>
      <p:sp>
        <p:nvSpPr>
          <p:cNvPr id="40" name="TextBox 39">
            <a:extLst>
              <a:ext uri="{FF2B5EF4-FFF2-40B4-BE49-F238E27FC236}">
                <a16:creationId xmlns:a16="http://schemas.microsoft.com/office/drawing/2014/main" id="{828805CC-06AD-46E8-978E-3FE994791942}"/>
              </a:ext>
            </a:extLst>
          </p:cNvPr>
          <p:cNvSpPr txBox="1"/>
          <p:nvPr/>
        </p:nvSpPr>
        <p:spPr>
          <a:xfrm>
            <a:off x="18210658" y="4012887"/>
            <a:ext cx="2223436" cy="2862322"/>
          </a:xfrm>
          <a:prstGeom prst="rect">
            <a:avLst/>
          </a:prstGeom>
          <a:noFill/>
        </p:spPr>
        <p:txBody>
          <a:bodyPr wrap="square" rtlCol="0">
            <a:spAutoFit/>
          </a:bodyPr>
          <a:lstStyle/>
          <a:p>
            <a:r>
              <a:rPr lang="en-US" b="1" dirty="0">
                <a:ln>
                  <a:solidFill>
                    <a:schemeClr val="accent1">
                      <a:lumMod val="75000"/>
                    </a:schemeClr>
                  </a:solidFill>
                </a:ln>
                <a:solidFill>
                  <a:schemeClr val="bg1"/>
                </a:solidFill>
              </a:rPr>
              <a:t>Grievance Portal:</a:t>
            </a:r>
            <a:r>
              <a:rPr lang="en-US" dirty="0">
                <a:ln>
                  <a:solidFill>
                    <a:schemeClr val="accent1">
                      <a:lumMod val="75000"/>
                    </a:schemeClr>
                  </a:solidFill>
                </a:ln>
                <a:solidFill>
                  <a:schemeClr val="bg1"/>
                </a:solidFill>
              </a:rPr>
              <a:t> This is the project's dedicated accountability mechanism. It allows citizens to formally lodge complaints or raise issues regarding public services or departments. </a:t>
            </a:r>
            <a:endParaRPr lang="en-IN" dirty="0">
              <a:ln>
                <a:solidFill>
                  <a:schemeClr val="accent1">
                    <a:lumMod val="75000"/>
                  </a:schemeClr>
                </a:solidFill>
              </a:ln>
              <a:solidFill>
                <a:schemeClr val="bg1"/>
              </a:solidFill>
            </a:endParaRPr>
          </a:p>
        </p:txBody>
      </p:sp>
      <p:sp>
        <p:nvSpPr>
          <p:cNvPr id="41" name="TextBox 40">
            <a:extLst>
              <a:ext uri="{FF2B5EF4-FFF2-40B4-BE49-F238E27FC236}">
                <a16:creationId xmlns:a16="http://schemas.microsoft.com/office/drawing/2014/main" id="{8B8FC33E-DFCB-469F-9853-90405985A724}"/>
              </a:ext>
            </a:extLst>
          </p:cNvPr>
          <p:cNvSpPr txBox="1"/>
          <p:nvPr/>
        </p:nvSpPr>
        <p:spPr>
          <a:xfrm>
            <a:off x="13001351" y="4245868"/>
            <a:ext cx="4633756" cy="2308324"/>
          </a:xfrm>
          <a:prstGeom prst="rect">
            <a:avLst/>
          </a:prstGeom>
          <a:noFill/>
        </p:spPr>
        <p:txBody>
          <a:bodyPr wrap="square" rtlCol="0">
            <a:spAutoFit/>
          </a:bodyPr>
          <a:lstStyle/>
          <a:p>
            <a:r>
              <a:rPr lang="en-IN" b="1" dirty="0" err="1">
                <a:ln>
                  <a:solidFill>
                    <a:schemeClr val="accent1">
                      <a:lumMod val="75000"/>
                    </a:schemeClr>
                  </a:solidFill>
                </a:ln>
                <a:solidFill>
                  <a:schemeClr val="bg1"/>
                </a:solidFill>
              </a:rPr>
              <a:t>Dhan</a:t>
            </a:r>
            <a:r>
              <a:rPr lang="en-IN" b="1" dirty="0">
                <a:ln>
                  <a:solidFill>
                    <a:schemeClr val="accent1">
                      <a:lumMod val="75000"/>
                    </a:schemeClr>
                  </a:solidFill>
                </a:ln>
                <a:solidFill>
                  <a:schemeClr val="bg1"/>
                </a:solidFill>
              </a:rPr>
              <a:t> </a:t>
            </a:r>
            <a:r>
              <a:rPr lang="en-IN" b="1" dirty="0" err="1">
                <a:ln>
                  <a:solidFill>
                    <a:schemeClr val="accent1">
                      <a:lumMod val="75000"/>
                    </a:schemeClr>
                  </a:solidFill>
                </a:ln>
                <a:solidFill>
                  <a:schemeClr val="bg1"/>
                </a:solidFill>
              </a:rPr>
              <a:t>Seva</a:t>
            </a:r>
            <a:r>
              <a:rPr lang="en-US" b="1" dirty="0">
                <a:ln>
                  <a:solidFill>
                    <a:schemeClr val="accent1">
                      <a:lumMod val="75000"/>
                    </a:schemeClr>
                  </a:solidFill>
                </a:ln>
                <a:solidFill>
                  <a:schemeClr val="bg1"/>
                </a:solidFill>
              </a:rPr>
              <a:t>(Wealth/Money Service):</a:t>
            </a:r>
            <a:r>
              <a:rPr lang="en-US" dirty="0">
                <a:ln>
                  <a:solidFill>
                    <a:schemeClr val="accent1">
                      <a:lumMod val="75000"/>
                    </a:schemeClr>
                  </a:solidFill>
                </a:ln>
                <a:solidFill>
                  <a:schemeClr val="bg1"/>
                </a:solidFill>
              </a:rPr>
              <a:t> As the financial gateway of the platform, this section focuses on fiscal transactions. It allows citizens to view their entire tax history and facilitate the filing of various financial statements and tax returns. The module also manages the distribution of financial subsidies and access to key public finance schemes.</a:t>
            </a:r>
            <a:endParaRPr lang="en-IN" dirty="0">
              <a:ln>
                <a:solidFill>
                  <a:schemeClr val="accent1">
                    <a:lumMod val="75000"/>
                  </a:schemeClr>
                </a:solidFill>
              </a:ln>
              <a:solidFill>
                <a:schemeClr val="bg1"/>
              </a:solidFill>
            </a:endParaRPr>
          </a:p>
        </p:txBody>
      </p:sp>
    </p:spTree>
    <p:extLst>
      <p:ext uri="{BB962C8B-B14F-4D97-AF65-F5344CB8AC3E}">
        <p14:creationId xmlns:p14="http://schemas.microsoft.com/office/powerpoint/2010/main" val="2004494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27C51AF-FCC3-4237-86EC-C044E747B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637" y="-39621123"/>
            <a:ext cx="29032431" cy="60968105"/>
          </a:xfrm>
          <a:prstGeom prst="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pic>
      <p:sp useBgFill="1">
        <p:nvSpPr>
          <p:cNvPr id="17" name="!!shape">
            <a:extLst>
              <a:ext uri="{FF2B5EF4-FFF2-40B4-BE49-F238E27FC236}">
                <a16:creationId xmlns:a16="http://schemas.microsoft.com/office/drawing/2014/main" id="{0D08E56A-0180-4842-90B9-D3AC41CD81AB}"/>
              </a:ext>
            </a:extLst>
          </p:cNvPr>
          <p:cNvSpPr/>
          <p:nvPr/>
        </p:nvSpPr>
        <p:spPr>
          <a:xfrm>
            <a:off x="188697" y="876827"/>
            <a:ext cx="4135608" cy="3723474"/>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8" name="!!shape">
            <a:extLst>
              <a:ext uri="{FF2B5EF4-FFF2-40B4-BE49-F238E27FC236}">
                <a16:creationId xmlns:a16="http://schemas.microsoft.com/office/drawing/2014/main" id="{AD14304C-C7B0-4559-89D1-937CC8E0F286}"/>
              </a:ext>
            </a:extLst>
          </p:cNvPr>
          <p:cNvSpPr/>
          <p:nvPr/>
        </p:nvSpPr>
        <p:spPr>
          <a:xfrm>
            <a:off x="192054" y="4720787"/>
            <a:ext cx="4061687" cy="1997225"/>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0" name="!!shape">
            <a:extLst>
              <a:ext uri="{FF2B5EF4-FFF2-40B4-BE49-F238E27FC236}">
                <a16:creationId xmlns:a16="http://schemas.microsoft.com/office/drawing/2014/main" id="{1AC986A0-0DD1-4C27-8F04-49EE31CFF7E1}"/>
              </a:ext>
            </a:extLst>
          </p:cNvPr>
          <p:cNvSpPr/>
          <p:nvPr/>
        </p:nvSpPr>
        <p:spPr>
          <a:xfrm>
            <a:off x="4364243" y="3861955"/>
            <a:ext cx="5069910" cy="2978577"/>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1" name="!!shape">
            <a:extLst>
              <a:ext uri="{FF2B5EF4-FFF2-40B4-BE49-F238E27FC236}">
                <a16:creationId xmlns:a16="http://schemas.microsoft.com/office/drawing/2014/main" id="{1BC62470-D7B0-46FD-87D8-DBD5039BE2A8}"/>
              </a:ext>
            </a:extLst>
          </p:cNvPr>
          <p:cNvSpPr/>
          <p:nvPr/>
        </p:nvSpPr>
        <p:spPr>
          <a:xfrm>
            <a:off x="4420287" y="876827"/>
            <a:ext cx="7486163" cy="2936251"/>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3" name="!!shape">
            <a:extLst>
              <a:ext uri="{FF2B5EF4-FFF2-40B4-BE49-F238E27FC236}">
                <a16:creationId xmlns:a16="http://schemas.microsoft.com/office/drawing/2014/main" id="{EFC23E85-3769-4284-9D78-D0A515910461}"/>
              </a:ext>
            </a:extLst>
          </p:cNvPr>
          <p:cNvSpPr/>
          <p:nvPr/>
        </p:nvSpPr>
        <p:spPr>
          <a:xfrm>
            <a:off x="9571965" y="3861955"/>
            <a:ext cx="2431338" cy="3035242"/>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4" name="Rectangle: Rounded Corners 23">
            <a:extLst>
              <a:ext uri="{FF2B5EF4-FFF2-40B4-BE49-F238E27FC236}">
                <a16:creationId xmlns:a16="http://schemas.microsoft.com/office/drawing/2014/main" id="{092E2868-2DD2-4794-ABEE-C23BA812DE83}"/>
              </a:ext>
            </a:extLst>
          </p:cNvPr>
          <p:cNvSpPr/>
          <p:nvPr/>
        </p:nvSpPr>
        <p:spPr>
          <a:xfrm>
            <a:off x="3496884" y="43152"/>
            <a:ext cx="5198232" cy="707886"/>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FD13FCC-04DC-4B18-B5F9-141A82AB28ED}"/>
              </a:ext>
            </a:extLst>
          </p:cNvPr>
          <p:cNvSpPr txBox="1"/>
          <p:nvPr/>
        </p:nvSpPr>
        <p:spPr>
          <a:xfrm>
            <a:off x="304664" y="1160483"/>
            <a:ext cx="3902469" cy="3139321"/>
          </a:xfrm>
          <a:prstGeom prst="rect">
            <a:avLst/>
          </a:prstGeom>
          <a:noFill/>
        </p:spPr>
        <p:txBody>
          <a:bodyPr wrap="square" rtlCol="0">
            <a:spAutoFit/>
          </a:bodyPr>
          <a:lstStyle/>
          <a:p>
            <a:r>
              <a:rPr lang="en-IN" b="1" dirty="0">
                <a:ln>
                  <a:solidFill>
                    <a:schemeClr val="accent1">
                      <a:lumMod val="75000"/>
                    </a:schemeClr>
                  </a:solidFill>
                </a:ln>
                <a:solidFill>
                  <a:schemeClr val="bg1"/>
                </a:solidFill>
              </a:rPr>
              <a:t>Jan </a:t>
            </a:r>
            <a:r>
              <a:rPr lang="en-IN" b="1" dirty="0" err="1">
                <a:ln>
                  <a:solidFill>
                    <a:schemeClr val="accent1">
                      <a:lumMod val="75000"/>
                    </a:schemeClr>
                  </a:solidFill>
                </a:ln>
                <a:solidFill>
                  <a:schemeClr val="bg1"/>
                </a:solidFill>
              </a:rPr>
              <a:t>Setu</a:t>
            </a:r>
            <a:r>
              <a:rPr lang="en-US" b="1" dirty="0">
                <a:ln>
                  <a:solidFill>
                    <a:schemeClr val="accent1">
                      <a:lumMod val="75000"/>
                    </a:schemeClr>
                  </a:solidFill>
                </a:ln>
                <a:solidFill>
                  <a:schemeClr val="bg1"/>
                </a:solidFill>
              </a:rPr>
              <a:t>(People's Bridge):</a:t>
            </a:r>
            <a:r>
              <a:rPr lang="en-US" dirty="0">
                <a:ln>
                  <a:solidFill>
                    <a:schemeClr val="accent1">
                      <a:lumMod val="75000"/>
                    </a:schemeClr>
                  </a:solidFill>
                </a:ln>
                <a:solidFill>
                  <a:schemeClr val="bg1"/>
                </a:solidFill>
              </a:rPr>
              <a:t> This serves as the central digital service window for all citizens. It manages the full spectrum of service requests, from initial application submission through to final delivery. The portal also offers secure digital document management capabilities. This system simplifies citizen interaction, acting as a single, accessible point for obtaining government services.</a:t>
            </a:r>
            <a:endParaRPr lang="en-IN" dirty="0">
              <a:ln>
                <a:solidFill>
                  <a:schemeClr val="accent1">
                    <a:lumMod val="75000"/>
                  </a:schemeClr>
                </a:solidFill>
              </a:ln>
              <a:solidFill>
                <a:schemeClr val="bg1"/>
              </a:solidFill>
            </a:endParaRPr>
          </a:p>
        </p:txBody>
      </p:sp>
      <p:sp>
        <p:nvSpPr>
          <p:cNvPr id="13" name="TextBox 12">
            <a:extLst>
              <a:ext uri="{FF2B5EF4-FFF2-40B4-BE49-F238E27FC236}">
                <a16:creationId xmlns:a16="http://schemas.microsoft.com/office/drawing/2014/main" id="{02B75C4D-DE36-43B0-96EF-0A35B8479D93}"/>
              </a:ext>
            </a:extLst>
          </p:cNvPr>
          <p:cNvSpPr txBox="1"/>
          <p:nvPr/>
        </p:nvSpPr>
        <p:spPr>
          <a:xfrm>
            <a:off x="4661308" y="997718"/>
            <a:ext cx="7038469" cy="2862322"/>
          </a:xfrm>
          <a:prstGeom prst="rect">
            <a:avLst/>
          </a:prstGeom>
          <a:noFill/>
        </p:spPr>
        <p:txBody>
          <a:bodyPr wrap="square" rtlCol="0">
            <a:spAutoFit/>
          </a:bodyPr>
          <a:lstStyle/>
          <a:p>
            <a:r>
              <a:rPr lang="en-IN" b="1" dirty="0">
                <a:ln>
                  <a:solidFill>
                    <a:schemeClr val="accent1">
                      <a:lumMod val="75000"/>
                    </a:schemeClr>
                  </a:solidFill>
                </a:ln>
                <a:solidFill>
                  <a:schemeClr val="bg1"/>
                </a:solidFill>
              </a:rPr>
              <a:t>Multi-Lingual Voice Assistant</a:t>
            </a:r>
            <a:r>
              <a:rPr lang="en-IN" dirty="0">
                <a:ln>
                  <a:solidFill>
                    <a:schemeClr val="accent1">
                      <a:lumMod val="75000"/>
                    </a:schemeClr>
                  </a:solidFill>
                </a:ln>
                <a:solidFill>
                  <a:schemeClr val="bg1"/>
                </a:solidFill>
              </a:rPr>
              <a:t>:</a:t>
            </a:r>
            <a:r>
              <a:rPr lang="en-US" dirty="0">
                <a:ln>
                  <a:solidFill>
                    <a:schemeClr val="accent1">
                      <a:lumMod val="75000"/>
                    </a:schemeClr>
                  </a:solidFill>
                </a:ln>
                <a:solidFill>
                  <a:schemeClr val="bg1"/>
                </a:solidFill>
              </a:rPr>
              <a:t>This feature is the realization of the project's "Voice-First" mandate, powered by the integrated </a:t>
            </a:r>
            <a:r>
              <a:rPr lang="en-US" b="1" dirty="0" err="1">
                <a:ln>
                  <a:solidFill>
                    <a:schemeClr val="accent1">
                      <a:lumMod val="75000"/>
                    </a:schemeClr>
                  </a:solidFill>
                </a:ln>
                <a:solidFill>
                  <a:schemeClr val="bg1"/>
                </a:solidFill>
              </a:rPr>
              <a:t>Bhashini</a:t>
            </a:r>
            <a:r>
              <a:rPr lang="en-US" b="1" dirty="0">
                <a:ln>
                  <a:solidFill>
                    <a:schemeClr val="accent1">
                      <a:lumMod val="75000"/>
                    </a:schemeClr>
                  </a:solidFill>
                </a:ln>
                <a:solidFill>
                  <a:schemeClr val="bg1"/>
                </a:solidFill>
              </a:rPr>
              <a:t> AI</a:t>
            </a:r>
            <a:r>
              <a:rPr lang="en-US" dirty="0">
                <a:ln>
                  <a:solidFill>
                    <a:schemeClr val="accent1">
                      <a:lumMod val="75000"/>
                    </a:schemeClr>
                  </a:solidFill>
                </a:ln>
                <a:solidFill>
                  <a:schemeClr val="bg1"/>
                </a:solidFill>
              </a:rPr>
              <a:t>. It provides citizens with instant, round-the-clock assistance and replaces complex physical forms with natural conversation. The AI helps overcome language and literacy barriers, ensuring inclusive access to services. Finally, to ensure true </a:t>
            </a:r>
            <a:r>
              <a:rPr lang="en-US" b="1" dirty="0">
                <a:ln>
                  <a:solidFill>
                    <a:schemeClr val="accent1">
                      <a:lumMod val="75000"/>
                    </a:schemeClr>
                  </a:solidFill>
                </a:ln>
                <a:solidFill>
                  <a:schemeClr val="bg1"/>
                </a:solidFill>
              </a:rPr>
              <a:t>Literacy Inclusion</a:t>
            </a:r>
            <a:r>
              <a:rPr lang="en-US" dirty="0">
                <a:ln>
                  <a:solidFill>
                    <a:schemeClr val="accent1">
                      <a:lumMod val="75000"/>
                    </a:schemeClr>
                  </a:solidFill>
                </a:ln>
                <a:solidFill>
                  <a:schemeClr val="bg1"/>
                </a:solidFill>
              </a:rPr>
              <a:t>, the assistant uses </a:t>
            </a:r>
            <a:r>
              <a:rPr lang="en-US" b="1" dirty="0">
                <a:ln>
                  <a:solidFill>
                    <a:schemeClr val="accent1">
                      <a:lumMod val="75000"/>
                    </a:schemeClr>
                  </a:solidFill>
                </a:ln>
                <a:solidFill>
                  <a:schemeClr val="bg1"/>
                </a:solidFill>
              </a:rPr>
              <a:t>Real-Time Text-to-Speech (TTS)</a:t>
            </a:r>
            <a:r>
              <a:rPr lang="en-US" dirty="0">
                <a:ln>
                  <a:solidFill>
                    <a:schemeClr val="accent1">
                      <a:lumMod val="75000"/>
                    </a:schemeClr>
                  </a:solidFill>
                </a:ln>
                <a:solidFill>
                  <a:schemeClr val="bg1"/>
                </a:solidFill>
              </a:rPr>
              <a:t> to speak back complex government replies and documents in the citizen's own language, overcoming the barrier of reading comprehension and ensuring constant, </a:t>
            </a:r>
            <a:r>
              <a:rPr lang="en-US" b="1" dirty="0">
                <a:ln>
                  <a:solidFill>
                    <a:schemeClr val="accent1">
                      <a:lumMod val="75000"/>
                    </a:schemeClr>
                  </a:solidFill>
                </a:ln>
                <a:solidFill>
                  <a:schemeClr val="bg1"/>
                </a:solidFill>
              </a:rPr>
              <a:t>24/7 Decentralized Service</a:t>
            </a:r>
            <a:r>
              <a:rPr lang="en-US" dirty="0">
                <a:ln>
                  <a:solidFill>
                    <a:schemeClr val="accent1">
                      <a:lumMod val="75000"/>
                    </a:schemeClr>
                  </a:solidFill>
                </a:ln>
                <a:solidFill>
                  <a:schemeClr val="bg1"/>
                </a:solidFill>
              </a:rPr>
              <a:t> availability.</a:t>
            </a:r>
            <a:endParaRPr lang="en-IN" dirty="0">
              <a:ln>
                <a:solidFill>
                  <a:schemeClr val="accent1">
                    <a:lumMod val="75000"/>
                  </a:schemeClr>
                </a:solidFill>
              </a:ln>
              <a:solidFill>
                <a:schemeClr val="bg1"/>
              </a:solidFill>
            </a:endParaRPr>
          </a:p>
        </p:txBody>
      </p:sp>
      <p:sp>
        <p:nvSpPr>
          <p:cNvPr id="15" name="TextBox 14">
            <a:extLst>
              <a:ext uri="{FF2B5EF4-FFF2-40B4-BE49-F238E27FC236}">
                <a16:creationId xmlns:a16="http://schemas.microsoft.com/office/drawing/2014/main" id="{D901E248-D1B5-4339-A9EB-0AC983948EF0}"/>
              </a:ext>
            </a:extLst>
          </p:cNvPr>
          <p:cNvSpPr txBox="1"/>
          <p:nvPr/>
        </p:nvSpPr>
        <p:spPr>
          <a:xfrm>
            <a:off x="4511829" y="1360264"/>
            <a:ext cx="4872612" cy="369332"/>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6471C53A-AE5F-4F7D-80FE-4ED47A2CBC0D}"/>
              </a:ext>
            </a:extLst>
          </p:cNvPr>
          <p:cNvSpPr txBox="1"/>
          <p:nvPr/>
        </p:nvSpPr>
        <p:spPr>
          <a:xfrm>
            <a:off x="4793380" y="2171113"/>
            <a:ext cx="4302493" cy="369332"/>
          </a:xfrm>
          <a:prstGeom prst="rect">
            <a:avLst/>
          </a:prstGeom>
          <a:noFill/>
        </p:spPr>
        <p:txBody>
          <a:bodyPr wrap="square" rtlCol="0">
            <a:spAutoFit/>
          </a:bodyPr>
          <a:lstStyle/>
          <a:p>
            <a:endParaRPr lang="en-IN" dirty="0"/>
          </a:p>
        </p:txBody>
      </p:sp>
      <p:sp>
        <p:nvSpPr>
          <p:cNvPr id="25" name="TextBox 24">
            <a:extLst>
              <a:ext uri="{FF2B5EF4-FFF2-40B4-BE49-F238E27FC236}">
                <a16:creationId xmlns:a16="http://schemas.microsoft.com/office/drawing/2014/main" id="{9BC936CF-04F8-473C-8AFE-606988BDCAF3}"/>
              </a:ext>
            </a:extLst>
          </p:cNvPr>
          <p:cNvSpPr txBox="1"/>
          <p:nvPr/>
        </p:nvSpPr>
        <p:spPr>
          <a:xfrm>
            <a:off x="4533938" y="2662797"/>
            <a:ext cx="4872612" cy="369332"/>
          </a:xfrm>
          <a:prstGeom prst="rect">
            <a:avLst/>
          </a:prstGeom>
          <a:noFill/>
        </p:spPr>
        <p:txBody>
          <a:bodyPr wrap="square" rtlCol="0">
            <a:spAutoFit/>
          </a:bodyPr>
          <a:lstStyle/>
          <a:p>
            <a:endParaRPr lang="en-IN" dirty="0"/>
          </a:p>
        </p:txBody>
      </p:sp>
      <p:sp>
        <p:nvSpPr>
          <p:cNvPr id="26" name="TextBox 25">
            <a:extLst>
              <a:ext uri="{FF2B5EF4-FFF2-40B4-BE49-F238E27FC236}">
                <a16:creationId xmlns:a16="http://schemas.microsoft.com/office/drawing/2014/main" id="{719C9C12-676E-4BB3-B08F-F36405FD52E3}"/>
              </a:ext>
            </a:extLst>
          </p:cNvPr>
          <p:cNvSpPr txBox="1"/>
          <p:nvPr/>
        </p:nvSpPr>
        <p:spPr>
          <a:xfrm>
            <a:off x="9683015" y="876827"/>
            <a:ext cx="2223436" cy="369332"/>
          </a:xfrm>
          <a:prstGeom prst="rect">
            <a:avLst/>
          </a:prstGeom>
          <a:noFill/>
        </p:spPr>
        <p:txBody>
          <a:bodyPr wrap="square" rtlCol="0">
            <a:spAutoFit/>
          </a:bodyPr>
          <a:lstStyle/>
          <a:p>
            <a:endParaRPr lang="en-IN" dirty="0"/>
          </a:p>
        </p:txBody>
      </p:sp>
      <p:sp>
        <p:nvSpPr>
          <p:cNvPr id="27" name="TextBox 26">
            <a:extLst>
              <a:ext uri="{FF2B5EF4-FFF2-40B4-BE49-F238E27FC236}">
                <a16:creationId xmlns:a16="http://schemas.microsoft.com/office/drawing/2014/main" id="{1B79BF63-D4D7-405C-858B-7FF4B309232C}"/>
              </a:ext>
            </a:extLst>
          </p:cNvPr>
          <p:cNvSpPr txBox="1"/>
          <p:nvPr/>
        </p:nvSpPr>
        <p:spPr>
          <a:xfrm>
            <a:off x="9619231" y="1345149"/>
            <a:ext cx="2351003" cy="369332"/>
          </a:xfrm>
          <a:prstGeom prst="rect">
            <a:avLst/>
          </a:prstGeom>
          <a:noFill/>
        </p:spPr>
        <p:txBody>
          <a:bodyPr wrap="square" rtlCol="0">
            <a:spAutoFit/>
          </a:bodyPr>
          <a:lstStyle/>
          <a:p>
            <a:endParaRPr lang="en-IN" dirty="0"/>
          </a:p>
        </p:txBody>
      </p:sp>
      <p:sp>
        <p:nvSpPr>
          <p:cNvPr id="28" name="TextBox 27">
            <a:extLst>
              <a:ext uri="{FF2B5EF4-FFF2-40B4-BE49-F238E27FC236}">
                <a16:creationId xmlns:a16="http://schemas.microsoft.com/office/drawing/2014/main" id="{46E00C67-BC5E-4E9F-BE18-EF9AA1AAA2BB}"/>
              </a:ext>
            </a:extLst>
          </p:cNvPr>
          <p:cNvSpPr txBox="1"/>
          <p:nvPr/>
        </p:nvSpPr>
        <p:spPr>
          <a:xfrm>
            <a:off x="9683015" y="3983499"/>
            <a:ext cx="2223436" cy="2862322"/>
          </a:xfrm>
          <a:prstGeom prst="rect">
            <a:avLst/>
          </a:prstGeom>
          <a:noFill/>
        </p:spPr>
        <p:txBody>
          <a:bodyPr wrap="square" rtlCol="0">
            <a:spAutoFit/>
          </a:bodyPr>
          <a:lstStyle/>
          <a:p>
            <a:r>
              <a:rPr lang="en-US" b="1" dirty="0">
                <a:ln>
                  <a:solidFill>
                    <a:schemeClr val="accent1">
                      <a:lumMod val="75000"/>
                    </a:schemeClr>
                  </a:solidFill>
                </a:ln>
                <a:solidFill>
                  <a:schemeClr val="bg1"/>
                </a:solidFill>
              </a:rPr>
              <a:t>Grievance Portal:</a:t>
            </a:r>
            <a:r>
              <a:rPr lang="en-US" dirty="0">
                <a:ln>
                  <a:solidFill>
                    <a:schemeClr val="accent1">
                      <a:lumMod val="75000"/>
                    </a:schemeClr>
                  </a:solidFill>
                </a:ln>
                <a:solidFill>
                  <a:schemeClr val="bg1"/>
                </a:solidFill>
              </a:rPr>
              <a:t> This is the project's dedicated accountability mechanism. It allows citizens to formally lodge complaints or raise issues regarding public services or departments. </a:t>
            </a:r>
            <a:endParaRPr lang="en-IN" dirty="0">
              <a:ln>
                <a:solidFill>
                  <a:schemeClr val="accent1">
                    <a:lumMod val="75000"/>
                  </a:schemeClr>
                </a:solidFill>
              </a:ln>
              <a:solidFill>
                <a:schemeClr val="bg1"/>
              </a:solidFill>
            </a:endParaRPr>
          </a:p>
        </p:txBody>
      </p:sp>
      <p:sp>
        <p:nvSpPr>
          <p:cNvPr id="29" name="TextBox 28">
            <a:extLst>
              <a:ext uri="{FF2B5EF4-FFF2-40B4-BE49-F238E27FC236}">
                <a16:creationId xmlns:a16="http://schemas.microsoft.com/office/drawing/2014/main" id="{EEBA4F6A-F0FB-4C22-B74B-ED5CF728DC5B}"/>
              </a:ext>
            </a:extLst>
          </p:cNvPr>
          <p:cNvSpPr txBox="1"/>
          <p:nvPr/>
        </p:nvSpPr>
        <p:spPr>
          <a:xfrm>
            <a:off x="9612132" y="4415635"/>
            <a:ext cx="2351003" cy="369332"/>
          </a:xfrm>
          <a:prstGeom prst="rect">
            <a:avLst/>
          </a:prstGeom>
          <a:noFill/>
        </p:spPr>
        <p:txBody>
          <a:bodyPr wrap="square" rtlCol="0">
            <a:spAutoFit/>
          </a:bodyPr>
          <a:lstStyle/>
          <a:p>
            <a:endParaRPr lang="en-IN" dirty="0"/>
          </a:p>
        </p:txBody>
      </p:sp>
      <p:sp>
        <p:nvSpPr>
          <p:cNvPr id="30" name="TextBox 29">
            <a:extLst>
              <a:ext uri="{FF2B5EF4-FFF2-40B4-BE49-F238E27FC236}">
                <a16:creationId xmlns:a16="http://schemas.microsoft.com/office/drawing/2014/main" id="{C6F6FFE9-22DF-4A41-8261-A09E2EE0AFBB}"/>
              </a:ext>
            </a:extLst>
          </p:cNvPr>
          <p:cNvSpPr txBox="1"/>
          <p:nvPr/>
        </p:nvSpPr>
        <p:spPr>
          <a:xfrm>
            <a:off x="304664" y="4689692"/>
            <a:ext cx="3994439" cy="2031325"/>
          </a:xfrm>
          <a:prstGeom prst="rect">
            <a:avLst/>
          </a:prstGeom>
          <a:noFill/>
        </p:spPr>
        <p:txBody>
          <a:bodyPr wrap="square" rtlCol="0">
            <a:spAutoFit/>
          </a:bodyPr>
          <a:lstStyle/>
          <a:p>
            <a:r>
              <a:rPr lang="en-IN" b="1" dirty="0" err="1">
                <a:ln>
                  <a:solidFill>
                    <a:schemeClr val="accent1">
                      <a:lumMod val="75000"/>
                    </a:schemeClr>
                  </a:solidFill>
                </a:ln>
                <a:solidFill>
                  <a:schemeClr val="bg1"/>
                </a:solidFill>
              </a:rPr>
              <a:t>Sevai</a:t>
            </a:r>
            <a:r>
              <a:rPr lang="en-IN" b="1" dirty="0">
                <a:ln>
                  <a:solidFill>
                    <a:schemeClr val="accent1">
                      <a:lumMod val="75000"/>
                    </a:schemeClr>
                  </a:solidFill>
                </a:ln>
                <a:solidFill>
                  <a:schemeClr val="bg1"/>
                </a:solidFill>
              </a:rPr>
              <a:t> </a:t>
            </a:r>
            <a:r>
              <a:rPr lang="en-IN" b="1" dirty="0" err="1">
                <a:ln>
                  <a:solidFill>
                    <a:schemeClr val="accent1">
                      <a:lumMod val="75000"/>
                    </a:schemeClr>
                  </a:solidFill>
                </a:ln>
                <a:solidFill>
                  <a:schemeClr val="bg1"/>
                </a:solidFill>
              </a:rPr>
              <a:t>Jana</a:t>
            </a:r>
            <a:r>
              <a:rPr lang="en-IN" dirty="0" err="1">
                <a:ln>
                  <a:solidFill>
                    <a:schemeClr val="accent1">
                      <a:lumMod val="75000"/>
                    </a:schemeClr>
                  </a:solidFill>
                </a:ln>
                <a:solidFill>
                  <a:schemeClr val="bg1"/>
                </a:solidFill>
              </a:rPr>
              <a:t>l</a:t>
            </a:r>
            <a:r>
              <a:rPr lang="en-US" b="1" dirty="0">
                <a:ln>
                  <a:solidFill>
                    <a:schemeClr val="accent1">
                      <a:lumMod val="75000"/>
                    </a:schemeClr>
                  </a:solidFill>
                </a:ln>
                <a:solidFill>
                  <a:schemeClr val="bg1"/>
                </a:solidFill>
              </a:rPr>
              <a:t>(Service Window):</a:t>
            </a:r>
            <a:r>
              <a:rPr lang="en-US" dirty="0">
                <a:ln>
                  <a:solidFill>
                    <a:schemeClr val="accent1">
                      <a:lumMod val="75000"/>
                    </a:schemeClr>
                  </a:solidFill>
                </a:ln>
                <a:solidFill>
                  <a:schemeClr val="bg1"/>
                </a:solidFill>
              </a:rPr>
              <a:t> This module is specifically dedicated to handling high-value official documents. Its core function is to provide transparent and easy access to critical records, such as land titles, property documents, and associated survey data.</a:t>
            </a:r>
            <a:endParaRPr lang="en-IN" dirty="0">
              <a:ln>
                <a:solidFill>
                  <a:schemeClr val="accent1">
                    <a:lumMod val="75000"/>
                  </a:schemeClr>
                </a:solidFill>
              </a:ln>
              <a:solidFill>
                <a:schemeClr val="bg1"/>
              </a:solidFill>
            </a:endParaRPr>
          </a:p>
        </p:txBody>
      </p:sp>
      <p:sp>
        <p:nvSpPr>
          <p:cNvPr id="31" name="TextBox 30">
            <a:extLst>
              <a:ext uri="{FF2B5EF4-FFF2-40B4-BE49-F238E27FC236}">
                <a16:creationId xmlns:a16="http://schemas.microsoft.com/office/drawing/2014/main" id="{DDC7CB79-5A60-46FD-AE50-FD24D56B7B16}"/>
              </a:ext>
            </a:extLst>
          </p:cNvPr>
          <p:cNvSpPr txBox="1"/>
          <p:nvPr/>
        </p:nvSpPr>
        <p:spPr>
          <a:xfrm>
            <a:off x="2320475" y="4784967"/>
            <a:ext cx="1948208" cy="369332"/>
          </a:xfrm>
          <a:prstGeom prst="rect">
            <a:avLst/>
          </a:prstGeom>
          <a:noFill/>
        </p:spPr>
        <p:txBody>
          <a:bodyPr wrap="square" rtlCol="0">
            <a:spAutoFit/>
          </a:bodyPr>
          <a:lstStyle/>
          <a:p>
            <a:endParaRPr lang="en-IN" dirty="0"/>
          </a:p>
        </p:txBody>
      </p:sp>
      <p:sp>
        <p:nvSpPr>
          <p:cNvPr id="33" name="TextBox 32">
            <a:extLst>
              <a:ext uri="{FF2B5EF4-FFF2-40B4-BE49-F238E27FC236}">
                <a16:creationId xmlns:a16="http://schemas.microsoft.com/office/drawing/2014/main" id="{8FFF1D6B-6DED-4AA8-8B0B-3E611EC53ECB}"/>
              </a:ext>
            </a:extLst>
          </p:cNvPr>
          <p:cNvSpPr txBox="1"/>
          <p:nvPr/>
        </p:nvSpPr>
        <p:spPr>
          <a:xfrm>
            <a:off x="231992" y="5276101"/>
            <a:ext cx="1948208"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E876FF4E-B787-4408-95FA-211908646E87}"/>
              </a:ext>
            </a:extLst>
          </p:cNvPr>
          <p:cNvSpPr txBox="1"/>
          <p:nvPr/>
        </p:nvSpPr>
        <p:spPr>
          <a:xfrm>
            <a:off x="4511829" y="4143626"/>
            <a:ext cx="4633756" cy="2308324"/>
          </a:xfrm>
          <a:prstGeom prst="rect">
            <a:avLst/>
          </a:prstGeom>
          <a:noFill/>
        </p:spPr>
        <p:txBody>
          <a:bodyPr wrap="square" rtlCol="0">
            <a:spAutoFit/>
          </a:bodyPr>
          <a:lstStyle/>
          <a:p>
            <a:r>
              <a:rPr lang="en-IN" b="1" dirty="0" err="1">
                <a:ln>
                  <a:solidFill>
                    <a:schemeClr val="accent1">
                      <a:lumMod val="75000"/>
                    </a:schemeClr>
                  </a:solidFill>
                </a:ln>
                <a:solidFill>
                  <a:schemeClr val="bg1"/>
                </a:solidFill>
              </a:rPr>
              <a:t>Dhan</a:t>
            </a:r>
            <a:r>
              <a:rPr lang="en-IN" b="1" dirty="0">
                <a:ln>
                  <a:solidFill>
                    <a:schemeClr val="accent1">
                      <a:lumMod val="75000"/>
                    </a:schemeClr>
                  </a:solidFill>
                </a:ln>
                <a:solidFill>
                  <a:schemeClr val="bg1"/>
                </a:solidFill>
              </a:rPr>
              <a:t> </a:t>
            </a:r>
            <a:r>
              <a:rPr lang="en-IN" b="1" dirty="0" err="1">
                <a:ln>
                  <a:solidFill>
                    <a:schemeClr val="accent1">
                      <a:lumMod val="75000"/>
                    </a:schemeClr>
                  </a:solidFill>
                </a:ln>
                <a:solidFill>
                  <a:schemeClr val="bg1"/>
                </a:solidFill>
              </a:rPr>
              <a:t>Seva</a:t>
            </a:r>
            <a:r>
              <a:rPr lang="en-US" b="1" dirty="0">
                <a:ln>
                  <a:solidFill>
                    <a:schemeClr val="accent1">
                      <a:lumMod val="75000"/>
                    </a:schemeClr>
                  </a:solidFill>
                </a:ln>
                <a:solidFill>
                  <a:schemeClr val="bg1"/>
                </a:solidFill>
              </a:rPr>
              <a:t>(Wealth/Money Service):</a:t>
            </a:r>
            <a:r>
              <a:rPr lang="en-US" dirty="0">
                <a:ln>
                  <a:solidFill>
                    <a:schemeClr val="accent1">
                      <a:lumMod val="75000"/>
                    </a:schemeClr>
                  </a:solidFill>
                </a:ln>
                <a:solidFill>
                  <a:schemeClr val="bg1"/>
                </a:solidFill>
              </a:rPr>
              <a:t> As the financial gateway of the platform, this section focuses on fiscal transactions. It allows citizens to view their entire tax history and facilitate the filing of various financial statements and tax returns. The module also manages the distribution of financial subsidies and access to key public finance schemes.</a:t>
            </a:r>
            <a:endParaRPr lang="en-IN" dirty="0">
              <a:ln>
                <a:solidFill>
                  <a:schemeClr val="accent1">
                    <a:lumMod val="75000"/>
                  </a:schemeClr>
                </a:solidFill>
              </a:ln>
              <a:solidFill>
                <a:schemeClr val="bg1"/>
              </a:solidFill>
            </a:endParaRPr>
          </a:p>
        </p:txBody>
      </p:sp>
      <p:sp>
        <p:nvSpPr>
          <p:cNvPr id="34" name="TextBox 33">
            <a:extLst>
              <a:ext uri="{FF2B5EF4-FFF2-40B4-BE49-F238E27FC236}">
                <a16:creationId xmlns:a16="http://schemas.microsoft.com/office/drawing/2014/main" id="{6B64DE28-FD5E-4D94-A558-B74620865AD7}"/>
              </a:ext>
            </a:extLst>
          </p:cNvPr>
          <p:cNvSpPr txBox="1"/>
          <p:nvPr/>
        </p:nvSpPr>
        <p:spPr>
          <a:xfrm>
            <a:off x="4661308" y="51776"/>
            <a:ext cx="3170441" cy="646331"/>
          </a:xfrm>
          <a:prstGeom prst="rect">
            <a:avLst/>
          </a:prstGeom>
          <a:noFill/>
        </p:spPr>
        <p:txBody>
          <a:bodyPr wrap="square" rtlCol="0">
            <a:spAutoFit/>
          </a:bodyPr>
          <a:lstStyle/>
          <a:p>
            <a:r>
              <a:rPr lang="en-IN" sz="3600" dirty="0">
                <a:ln>
                  <a:solidFill>
                    <a:schemeClr val="bg2">
                      <a:lumMod val="50000"/>
                    </a:schemeClr>
                  </a:solidFill>
                </a:ln>
                <a:solidFill>
                  <a:schemeClr val="bg1"/>
                </a:solidFill>
              </a:rPr>
              <a:t>Features-</a:t>
            </a:r>
            <a:r>
              <a:rPr lang="en-IN" sz="3600" dirty="0" err="1">
                <a:ln>
                  <a:solidFill>
                    <a:schemeClr val="bg2">
                      <a:lumMod val="50000"/>
                    </a:schemeClr>
                  </a:solidFill>
                </a:ln>
                <a:solidFill>
                  <a:schemeClr val="bg1"/>
                </a:solidFill>
              </a:rPr>
              <a:t>Nalam</a:t>
            </a:r>
            <a:endParaRPr lang="en-IN" sz="3600" dirty="0">
              <a:ln>
                <a:solidFill>
                  <a:schemeClr val="bg2">
                    <a:lumMod val="50000"/>
                  </a:schemeClr>
                </a:solidFill>
              </a:ln>
              <a:solidFill>
                <a:schemeClr val="bg1"/>
              </a:solidFill>
            </a:endParaRPr>
          </a:p>
        </p:txBody>
      </p:sp>
      <p:sp useBgFill="1">
        <p:nvSpPr>
          <p:cNvPr id="35" name="!!shape">
            <a:extLst>
              <a:ext uri="{FF2B5EF4-FFF2-40B4-BE49-F238E27FC236}">
                <a16:creationId xmlns:a16="http://schemas.microsoft.com/office/drawing/2014/main" id="{AC619643-B9D0-42FC-A7A4-81DF66356A8C}"/>
              </a:ext>
            </a:extLst>
          </p:cNvPr>
          <p:cNvSpPr/>
          <p:nvPr/>
        </p:nvSpPr>
        <p:spPr>
          <a:xfrm>
            <a:off x="17744536" y="374941"/>
            <a:ext cx="2223436" cy="6724849"/>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6" name="!!shape">
            <a:extLst>
              <a:ext uri="{FF2B5EF4-FFF2-40B4-BE49-F238E27FC236}">
                <a16:creationId xmlns:a16="http://schemas.microsoft.com/office/drawing/2014/main" id="{0F9190EC-D2D6-4F7B-B439-0F902EF32D1B}"/>
              </a:ext>
            </a:extLst>
          </p:cNvPr>
          <p:cNvSpPr/>
          <p:nvPr/>
        </p:nvSpPr>
        <p:spPr>
          <a:xfrm>
            <a:off x="-4695176" y="1727243"/>
            <a:ext cx="1619468" cy="5107943"/>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7" name="!!shape">
            <a:extLst>
              <a:ext uri="{FF2B5EF4-FFF2-40B4-BE49-F238E27FC236}">
                <a16:creationId xmlns:a16="http://schemas.microsoft.com/office/drawing/2014/main" id="{B7085E8E-B8D7-4D2D-87FC-CE7FD8EE3A37}"/>
              </a:ext>
            </a:extLst>
          </p:cNvPr>
          <p:cNvSpPr/>
          <p:nvPr/>
        </p:nvSpPr>
        <p:spPr>
          <a:xfrm>
            <a:off x="-4695176" y="191027"/>
            <a:ext cx="1644911" cy="1371600"/>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4ACEE9EF-123A-4C80-8C76-C8B3E093A795}"/>
              </a:ext>
            </a:extLst>
          </p:cNvPr>
          <p:cNvSpPr txBox="1"/>
          <p:nvPr/>
        </p:nvSpPr>
        <p:spPr>
          <a:xfrm>
            <a:off x="-8385236" y="461328"/>
            <a:ext cx="4355919" cy="830997"/>
          </a:xfrm>
          <a:prstGeom prst="rect">
            <a:avLst/>
          </a:prstGeom>
          <a:noFill/>
        </p:spPr>
        <p:txBody>
          <a:bodyPr wrap="square" rtlCol="0">
            <a:spAutoFit/>
          </a:bodyPr>
          <a:lstStyle/>
          <a:p>
            <a:r>
              <a:rPr lang="en-IN" sz="2400" b="1" dirty="0">
                <a:ln>
                  <a:solidFill>
                    <a:schemeClr val="bg2">
                      <a:lumMod val="25000"/>
                    </a:schemeClr>
                  </a:solidFill>
                </a:ln>
                <a:solidFill>
                  <a:schemeClr val="bg1"/>
                </a:solidFill>
              </a:rPr>
              <a:t>Operational Relevancy  &amp;</a:t>
            </a:r>
            <a:br>
              <a:rPr lang="en-IN" sz="2400" b="1" dirty="0">
                <a:ln>
                  <a:solidFill>
                    <a:schemeClr val="bg2">
                      <a:lumMod val="25000"/>
                    </a:schemeClr>
                  </a:solidFill>
                </a:ln>
                <a:solidFill>
                  <a:schemeClr val="bg1"/>
                </a:solidFill>
              </a:rPr>
            </a:br>
            <a:r>
              <a:rPr lang="en-IN" sz="2400" b="1" dirty="0">
                <a:ln>
                  <a:solidFill>
                    <a:schemeClr val="bg2">
                      <a:lumMod val="25000"/>
                    </a:schemeClr>
                  </a:solidFill>
                </a:ln>
                <a:solidFill>
                  <a:schemeClr val="bg1"/>
                </a:solidFill>
              </a:rPr>
              <a:t>Scalability</a:t>
            </a:r>
            <a:endParaRPr lang="en-IN" sz="2400" dirty="0">
              <a:ln>
                <a:solidFill>
                  <a:schemeClr val="bg2">
                    <a:lumMod val="25000"/>
                  </a:schemeClr>
                </a:solidFill>
              </a:ln>
              <a:solidFill>
                <a:schemeClr val="bg1"/>
              </a:solidFill>
            </a:endParaRPr>
          </a:p>
        </p:txBody>
      </p:sp>
      <p:sp>
        <p:nvSpPr>
          <p:cNvPr id="40" name="TextBox 39">
            <a:extLst>
              <a:ext uri="{FF2B5EF4-FFF2-40B4-BE49-F238E27FC236}">
                <a16:creationId xmlns:a16="http://schemas.microsoft.com/office/drawing/2014/main" id="{659B99D1-C63F-4533-A5E9-DFFA04117310}"/>
              </a:ext>
            </a:extLst>
          </p:cNvPr>
          <p:cNvSpPr txBox="1"/>
          <p:nvPr/>
        </p:nvSpPr>
        <p:spPr>
          <a:xfrm>
            <a:off x="14673235" y="1105440"/>
            <a:ext cx="6624864" cy="5509200"/>
          </a:xfrm>
          <a:prstGeom prst="rect">
            <a:avLst/>
          </a:prstGeom>
          <a:noFill/>
        </p:spPr>
        <p:txBody>
          <a:bodyPr wrap="square" rtlCol="0">
            <a:spAutoFit/>
          </a:bodyPr>
          <a:lstStyle/>
          <a:p>
            <a:pPr lvl="0"/>
            <a:endParaRPr lang="en-US" sz="2200" dirty="0">
              <a:ln>
                <a:solidFill>
                  <a:schemeClr val="accent1">
                    <a:lumMod val="75000"/>
                  </a:schemeClr>
                </a:solidFill>
              </a:ln>
              <a:solidFill>
                <a:schemeClr val="bg1"/>
              </a:solidFill>
            </a:endParaRPr>
          </a:p>
          <a:p>
            <a:pPr lvl="0"/>
            <a:r>
              <a:rPr lang="en-US" sz="2200" dirty="0">
                <a:ln>
                  <a:solidFill>
                    <a:schemeClr val="accent1">
                      <a:lumMod val="75000"/>
                    </a:schemeClr>
                  </a:solidFill>
                </a:ln>
                <a:solidFill>
                  <a:schemeClr val="bg1"/>
                </a:solidFill>
              </a:rPr>
              <a:t>Operational Relevancy:</a:t>
            </a:r>
          </a:p>
          <a:p>
            <a:pPr lvl="0"/>
            <a:endParaRPr lang="en-US" sz="2200" dirty="0">
              <a:ln>
                <a:solidFill>
                  <a:schemeClr val="accent1">
                    <a:lumMod val="75000"/>
                  </a:schemeClr>
                </a:solidFill>
              </a:ln>
              <a:solidFill>
                <a:schemeClr val="bg1"/>
              </a:solidFill>
            </a:endParaRPr>
          </a:p>
          <a:p>
            <a:pPr lvl="0"/>
            <a:endParaRPr lang="en-US" sz="2200" dirty="0">
              <a:ln>
                <a:solidFill>
                  <a:schemeClr val="accent1">
                    <a:lumMod val="75000"/>
                  </a:schemeClr>
                </a:solidFill>
              </a:ln>
              <a:solidFill>
                <a:schemeClr val="bg1"/>
              </a:solidFill>
            </a:endParaRPr>
          </a:p>
          <a:p>
            <a:pPr lvl="0"/>
            <a:r>
              <a:rPr lang="en-US" sz="2200" dirty="0">
                <a:ln>
                  <a:solidFill>
                    <a:schemeClr val="accent1">
                      <a:lumMod val="75000"/>
                    </a:schemeClr>
                  </a:solidFill>
                </a:ln>
                <a:solidFill>
                  <a:schemeClr val="bg1"/>
                </a:solidFill>
              </a:rPr>
              <a:t>The project scales using an Asset-Light Expansion Model and achieves Net-Zero Fiscal Impact through the "Smart Node" Micro-Utility mechanism, where revenue from hyperlocal data and media leases fully covers operational costs. Infrastructure rollout is accelerated by a PPP "Tower Company" Strategy, allowing Private </a:t>
            </a:r>
            <a:r>
              <a:rPr lang="en-US" sz="2200" dirty="0" err="1">
                <a:ln>
                  <a:solidFill>
                    <a:schemeClr val="accent1">
                      <a:lumMod val="75000"/>
                    </a:schemeClr>
                  </a:solidFill>
                </a:ln>
                <a:solidFill>
                  <a:schemeClr val="bg1"/>
                </a:solidFill>
              </a:rPr>
              <a:t>Telcos</a:t>
            </a:r>
            <a:r>
              <a:rPr lang="en-US" sz="2200" dirty="0">
                <a:ln>
                  <a:solidFill>
                    <a:schemeClr val="accent1">
                      <a:lumMod val="75000"/>
                    </a:schemeClr>
                  </a:solidFill>
                </a:ln>
                <a:solidFill>
                  <a:schemeClr val="bg1"/>
                </a:solidFill>
              </a:rPr>
              <a:t> to lease asset space for 5G Small Cells, which subsidizes connectivity. Technical resilience is guaranteed by a Federated Architecture utilizing Local Edge Compute, ensuring decentralized service continuity even during internet outages and enabling unlimited horizontal scaling.</a:t>
            </a:r>
            <a:endParaRPr lang="en-IN" sz="2200" dirty="0">
              <a:ln>
                <a:solidFill>
                  <a:schemeClr val="accent1">
                    <a:lumMod val="75000"/>
                  </a:schemeClr>
                </a:solidFill>
              </a:ln>
              <a:solidFill>
                <a:schemeClr val="bg1"/>
              </a:solidFill>
            </a:endParaRPr>
          </a:p>
        </p:txBody>
      </p:sp>
      <p:sp>
        <p:nvSpPr>
          <p:cNvPr id="41" name="TextBox 40">
            <a:extLst>
              <a:ext uri="{FF2B5EF4-FFF2-40B4-BE49-F238E27FC236}">
                <a16:creationId xmlns:a16="http://schemas.microsoft.com/office/drawing/2014/main" id="{96774F24-DC14-4A71-938C-F63C2398E8C1}"/>
              </a:ext>
            </a:extLst>
          </p:cNvPr>
          <p:cNvSpPr txBox="1"/>
          <p:nvPr/>
        </p:nvSpPr>
        <p:spPr>
          <a:xfrm>
            <a:off x="-8382892" y="2032052"/>
            <a:ext cx="4388466" cy="4524315"/>
          </a:xfrm>
          <a:prstGeom prst="rect">
            <a:avLst/>
          </a:prstGeom>
          <a:noFill/>
        </p:spPr>
        <p:txBody>
          <a:bodyPr wrap="square" rtlCol="0">
            <a:spAutoFit/>
          </a:bodyPr>
          <a:lstStyle/>
          <a:p>
            <a:r>
              <a:rPr lang="en-US" b="1" dirty="0">
                <a:ln>
                  <a:solidFill>
                    <a:schemeClr val="accent1">
                      <a:lumMod val="75000"/>
                    </a:schemeClr>
                  </a:solidFill>
                </a:ln>
                <a:solidFill>
                  <a:schemeClr val="bg1"/>
                </a:solidFill>
              </a:rPr>
              <a:t>Scalability:</a:t>
            </a:r>
          </a:p>
          <a:p>
            <a:r>
              <a:rPr lang="en-US" b="1" dirty="0">
                <a:ln>
                  <a:solidFill>
                    <a:schemeClr val="accent1">
                      <a:lumMod val="75000"/>
                    </a:schemeClr>
                  </a:solidFill>
                </a:ln>
                <a:solidFill>
                  <a:schemeClr val="bg1"/>
                </a:solidFill>
              </a:rPr>
              <a:t>The project scales using an Asset-Light Expansion Model and achieves Net-Zero Fiscal Impact through the "Smart Node" Micro-Utility mechanism, where revenue from hyperlocal data and media leases fully covers operational costs. Infrastructure rollout is accelerated by a PPP "Tower Company" Strategy, allowing Private </a:t>
            </a:r>
            <a:r>
              <a:rPr lang="en-US" b="1" dirty="0" err="1">
                <a:ln>
                  <a:solidFill>
                    <a:schemeClr val="accent1">
                      <a:lumMod val="75000"/>
                    </a:schemeClr>
                  </a:solidFill>
                </a:ln>
                <a:solidFill>
                  <a:schemeClr val="bg1"/>
                </a:solidFill>
              </a:rPr>
              <a:t>Telcos</a:t>
            </a:r>
            <a:r>
              <a:rPr lang="en-US" b="1" dirty="0">
                <a:ln>
                  <a:solidFill>
                    <a:schemeClr val="accent1">
                      <a:lumMod val="75000"/>
                    </a:schemeClr>
                  </a:solidFill>
                </a:ln>
                <a:solidFill>
                  <a:schemeClr val="bg1"/>
                </a:solidFill>
              </a:rPr>
              <a:t> to lease asset space for 5G Small Cells, which subsidizes connectivity. Technical resilience is guaranteed by a Federated Architecture utilizing Local Edge Compute, ensuring decentralized service continuity even during internet outages and enabling unlimited horizontal scaling.</a:t>
            </a:r>
            <a:endParaRPr lang="en-IN" b="1" dirty="0">
              <a:ln>
                <a:solidFill>
                  <a:schemeClr val="accent1">
                    <a:lumMod val="75000"/>
                  </a:schemeClr>
                </a:solidFill>
              </a:ln>
              <a:solidFill>
                <a:schemeClr val="bg1"/>
              </a:solidFill>
            </a:endParaRPr>
          </a:p>
        </p:txBody>
      </p:sp>
      <p:sp>
        <p:nvSpPr>
          <p:cNvPr id="42" name="Oval 41">
            <a:extLst>
              <a:ext uri="{FF2B5EF4-FFF2-40B4-BE49-F238E27FC236}">
                <a16:creationId xmlns:a16="http://schemas.microsoft.com/office/drawing/2014/main" id="{A411ADDD-788B-4C37-B134-DD54589449A5}"/>
              </a:ext>
            </a:extLst>
          </p:cNvPr>
          <p:cNvSpPr/>
          <p:nvPr/>
        </p:nvSpPr>
        <p:spPr>
          <a:xfrm>
            <a:off x="-7480147" y="822536"/>
            <a:ext cx="3428131" cy="329946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67D39831-2D4B-4521-BCC2-B73DE1714A98}"/>
              </a:ext>
            </a:extLst>
          </p:cNvPr>
          <p:cNvSpPr/>
          <p:nvPr/>
        </p:nvSpPr>
        <p:spPr>
          <a:xfrm>
            <a:off x="-7187464" y="4740760"/>
            <a:ext cx="2259342" cy="2055445"/>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695532C4-2926-41DE-A0C3-5AB5CE55ED32}"/>
              </a:ext>
            </a:extLst>
          </p:cNvPr>
          <p:cNvSpPr/>
          <p:nvPr/>
        </p:nvSpPr>
        <p:spPr>
          <a:xfrm>
            <a:off x="-4792550" y="4343698"/>
            <a:ext cx="3084414" cy="284956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865953BD-57AB-48DD-8B40-7FFAA4457BE0}"/>
              </a:ext>
            </a:extLst>
          </p:cNvPr>
          <p:cNvSpPr/>
          <p:nvPr/>
        </p:nvSpPr>
        <p:spPr>
          <a:xfrm>
            <a:off x="17096051" y="3245422"/>
            <a:ext cx="4576252" cy="443069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C5D9E490-2693-47C9-8727-C270D717BB83}"/>
              </a:ext>
            </a:extLst>
          </p:cNvPr>
          <p:cNvSpPr/>
          <p:nvPr/>
        </p:nvSpPr>
        <p:spPr>
          <a:xfrm>
            <a:off x="16849989" y="1151293"/>
            <a:ext cx="2890608" cy="2641946"/>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9456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88A04D-F8F3-4994-BF9A-CBB649FD6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45200"/>
            <a:ext cx="12192000" cy="25603200"/>
          </a:xfrm>
          <a:prstGeom prst="rect">
            <a:avLst/>
          </a:prstGeom>
        </p:spPr>
      </p:pic>
      <p:sp>
        <p:nvSpPr>
          <p:cNvPr id="22" name="Rectangle 21">
            <a:extLst>
              <a:ext uri="{FF2B5EF4-FFF2-40B4-BE49-F238E27FC236}">
                <a16:creationId xmlns:a16="http://schemas.microsoft.com/office/drawing/2014/main" id="{9B0067F0-106B-4AEB-B2B9-7418CC7184A8}"/>
              </a:ext>
            </a:extLst>
          </p:cNvPr>
          <p:cNvSpPr/>
          <p:nvPr/>
        </p:nvSpPr>
        <p:spPr>
          <a:xfrm>
            <a:off x="0" y="685800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3" name="!!shape">
            <a:extLst>
              <a:ext uri="{FF2B5EF4-FFF2-40B4-BE49-F238E27FC236}">
                <a16:creationId xmlns:a16="http://schemas.microsoft.com/office/drawing/2014/main" id="{0E635B9E-D94B-41E0-A69F-8EB3EA1C7C77}"/>
              </a:ext>
            </a:extLst>
          </p:cNvPr>
          <p:cNvSpPr/>
          <p:nvPr/>
        </p:nvSpPr>
        <p:spPr>
          <a:xfrm>
            <a:off x="-4113284" y="876827"/>
            <a:ext cx="1596697" cy="3723474"/>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4" name="!!shape">
            <a:extLst>
              <a:ext uri="{FF2B5EF4-FFF2-40B4-BE49-F238E27FC236}">
                <a16:creationId xmlns:a16="http://schemas.microsoft.com/office/drawing/2014/main" id="{A777B5EA-0240-4348-A439-7FD2F0999197}"/>
              </a:ext>
            </a:extLst>
          </p:cNvPr>
          <p:cNvSpPr/>
          <p:nvPr/>
        </p:nvSpPr>
        <p:spPr>
          <a:xfrm>
            <a:off x="-6141366" y="4727623"/>
            <a:ext cx="2028082" cy="1997225"/>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5" name="!!shape">
            <a:extLst>
              <a:ext uri="{FF2B5EF4-FFF2-40B4-BE49-F238E27FC236}">
                <a16:creationId xmlns:a16="http://schemas.microsoft.com/office/drawing/2014/main" id="{E773ED5C-551E-4B7B-9FE3-8F7AE9A17006}"/>
              </a:ext>
            </a:extLst>
          </p:cNvPr>
          <p:cNvSpPr/>
          <p:nvPr/>
        </p:nvSpPr>
        <p:spPr>
          <a:xfrm>
            <a:off x="-3612143" y="4727623"/>
            <a:ext cx="2033814" cy="1997225"/>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en-IN" dirty="0"/>
          </a:p>
        </p:txBody>
      </p:sp>
      <p:sp useBgFill="1">
        <p:nvSpPr>
          <p:cNvPr id="26" name="!!shape">
            <a:extLst>
              <a:ext uri="{FF2B5EF4-FFF2-40B4-BE49-F238E27FC236}">
                <a16:creationId xmlns:a16="http://schemas.microsoft.com/office/drawing/2014/main" id="{B47AA55D-7612-43F5-AE82-69AD8ABD95B6}"/>
              </a:ext>
            </a:extLst>
          </p:cNvPr>
          <p:cNvSpPr/>
          <p:nvPr/>
        </p:nvSpPr>
        <p:spPr>
          <a:xfrm>
            <a:off x="14708587" y="2009564"/>
            <a:ext cx="1848116" cy="4848436"/>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7" name="!!shape">
            <a:extLst>
              <a:ext uri="{FF2B5EF4-FFF2-40B4-BE49-F238E27FC236}">
                <a16:creationId xmlns:a16="http://schemas.microsoft.com/office/drawing/2014/main" id="{70F72719-404B-4508-B50A-096540B273A5}"/>
              </a:ext>
            </a:extLst>
          </p:cNvPr>
          <p:cNvSpPr/>
          <p:nvPr/>
        </p:nvSpPr>
        <p:spPr>
          <a:xfrm>
            <a:off x="19049215" y="837630"/>
            <a:ext cx="1215669" cy="2985128"/>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8" name="!!shape">
            <a:extLst>
              <a:ext uri="{FF2B5EF4-FFF2-40B4-BE49-F238E27FC236}">
                <a16:creationId xmlns:a16="http://schemas.microsoft.com/office/drawing/2014/main" id="{1F7A9896-CF88-4B0E-A346-A8F9C96E5B23}"/>
              </a:ext>
            </a:extLst>
          </p:cNvPr>
          <p:cNvSpPr/>
          <p:nvPr/>
        </p:nvSpPr>
        <p:spPr>
          <a:xfrm>
            <a:off x="19049215" y="3822758"/>
            <a:ext cx="1215670" cy="3035242"/>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29" name="!!shape">
            <a:extLst>
              <a:ext uri="{FF2B5EF4-FFF2-40B4-BE49-F238E27FC236}">
                <a16:creationId xmlns:a16="http://schemas.microsoft.com/office/drawing/2014/main" id="{F22F78D9-DA0F-43AE-80C0-D88411CB25C0}"/>
              </a:ext>
            </a:extLst>
          </p:cNvPr>
          <p:cNvSpPr/>
          <p:nvPr/>
        </p:nvSpPr>
        <p:spPr>
          <a:xfrm>
            <a:off x="14708587" y="837630"/>
            <a:ext cx="2762299" cy="1092334"/>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1" name="!!shape">
            <a:extLst>
              <a:ext uri="{FF2B5EF4-FFF2-40B4-BE49-F238E27FC236}">
                <a16:creationId xmlns:a16="http://schemas.microsoft.com/office/drawing/2014/main" id="{6F25B5A9-0B1F-4F95-83F2-0962BE8D3A71}"/>
              </a:ext>
            </a:extLst>
          </p:cNvPr>
          <p:cNvSpPr/>
          <p:nvPr/>
        </p:nvSpPr>
        <p:spPr>
          <a:xfrm>
            <a:off x="266662" y="133153"/>
            <a:ext cx="4388465" cy="1371600"/>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2" name="!!shape">
            <a:extLst>
              <a:ext uri="{FF2B5EF4-FFF2-40B4-BE49-F238E27FC236}">
                <a16:creationId xmlns:a16="http://schemas.microsoft.com/office/drawing/2014/main" id="{F3B0D08C-5E72-4A35-9ECB-FE6180693100}"/>
              </a:ext>
            </a:extLst>
          </p:cNvPr>
          <p:cNvSpPr/>
          <p:nvPr/>
        </p:nvSpPr>
        <p:spPr>
          <a:xfrm>
            <a:off x="4921789" y="-1"/>
            <a:ext cx="7003549" cy="6724849"/>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shape">
            <a:extLst>
              <a:ext uri="{FF2B5EF4-FFF2-40B4-BE49-F238E27FC236}">
                <a16:creationId xmlns:a16="http://schemas.microsoft.com/office/drawing/2014/main" id="{DBF953F2-AFA0-44C0-BCEC-EA165A5F915E}"/>
              </a:ext>
            </a:extLst>
          </p:cNvPr>
          <p:cNvSpPr/>
          <p:nvPr/>
        </p:nvSpPr>
        <p:spPr>
          <a:xfrm>
            <a:off x="266662" y="1616904"/>
            <a:ext cx="4388465" cy="5107943"/>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86E6B91-27C6-4638-A043-3A8E4B386B0E}"/>
              </a:ext>
            </a:extLst>
          </p:cNvPr>
          <p:cNvSpPr txBox="1"/>
          <p:nvPr/>
        </p:nvSpPr>
        <p:spPr>
          <a:xfrm>
            <a:off x="299208" y="415636"/>
            <a:ext cx="4355919" cy="830997"/>
          </a:xfrm>
          <a:prstGeom prst="rect">
            <a:avLst/>
          </a:prstGeom>
          <a:noFill/>
        </p:spPr>
        <p:txBody>
          <a:bodyPr wrap="square" rtlCol="0">
            <a:spAutoFit/>
          </a:bodyPr>
          <a:lstStyle/>
          <a:p>
            <a:r>
              <a:rPr lang="en-IN" sz="2400" b="1" dirty="0">
                <a:ln>
                  <a:solidFill>
                    <a:schemeClr val="bg2">
                      <a:lumMod val="25000"/>
                    </a:schemeClr>
                  </a:solidFill>
                </a:ln>
                <a:solidFill>
                  <a:schemeClr val="bg1"/>
                </a:solidFill>
              </a:rPr>
              <a:t>Operational Relevancy  &amp;</a:t>
            </a:r>
            <a:br>
              <a:rPr lang="en-IN" sz="2400" b="1" dirty="0">
                <a:ln>
                  <a:solidFill>
                    <a:schemeClr val="bg2">
                      <a:lumMod val="25000"/>
                    </a:schemeClr>
                  </a:solidFill>
                </a:ln>
                <a:solidFill>
                  <a:schemeClr val="bg1"/>
                </a:solidFill>
              </a:rPr>
            </a:br>
            <a:r>
              <a:rPr lang="en-IN" sz="2400" b="1" dirty="0">
                <a:ln>
                  <a:solidFill>
                    <a:schemeClr val="bg2">
                      <a:lumMod val="25000"/>
                    </a:schemeClr>
                  </a:solidFill>
                </a:ln>
                <a:solidFill>
                  <a:schemeClr val="bg1"/>
                </a:solidFill>
              </a:rPr>
              <a:t>Scalability</a:t>
            </a:r>
            <a:endParaRPr lang="en-IN" sz="2400" dirty="0">
              <a:ln>
                <a:solidFill>
                  <a:schemeClr val="bg2">
                    <a:lumMod val="25000"/>
                  </a:schemeClr>
                </a:solidFill>
              </a:ln>
              <a:solidFill>
                <a:schemeClr val="bg1"/>
              </a:solidFill>
            </a:endParaRPr>
          </a:p>
        </p:txBody>
      </p:sp>
      <p:sp>
        <p:nvSpPr>
          <p:cNvPr id="4" name="TextBox 3">
            <a:extLst>
              <a:ext uri="{FF2B5EF4-FFF2-40B4-BE49-F238E27FC236}">
                <a16:creationId xmlns:a16="http://schemas.microsoft.com/office/drawing/2014/main" id="{B3E7543E-B290-4000-9C90-653B9073D6BA}"/>
              </a:ext>
            </a:extLst>
          </p:cNvPr>
          <p:cNvSpPr txBox="1"/>
          <p:nvPr/>
        </p:nvSpPr>
        <p:spPr>
          <a:xfrm>
            <a:off x="5170637" y="405612"/>
            <a:ext cx="6624864" cy="5509200"/>
          </a:xfrm>
          <a:prstGeom prst="rect">
            <a:avLst/>
          </a:prstGeom>
          <a:noFill/>
        </p:spPr>
        <p:txBody>
          <a:bodyPr wrap="square" rtlCol="0">
            <a:spAutoFit/>
          </a:bodyPr>
          <a:lstStyle/>
          <a:p>
            <a:pPr lvl="0"/>
            <a:endParaRPr lang="en-US" sz="2200" dirty="0">
              <a:ln>
                <a:solidFill>
                  <a:schemeClr val="accent1">
                    <a:lumMod val="75000"/>
                  </a:schemeClr>
                </a:solidFill>
              </a:ln>
              <a:solidFill>
                <a:schemeClr val="bg1"/>
              </a:solidFill>
            </a:endParaRPr>
          </a:p>
          <a:p>
            <a:pPr lvl="0"/>
            <a:r>
              <a:rPr lang="en-US" sz="2200" dirty="0">
                <a:ln>
                  <a:solidFill>
                    <a:schemeClr val="accent1">
                      <a:lumMod val="75000"/>
                    </a:schemeClr>
                  </a:solidFill>
                </a:ln>
                <a:solidFill>
                  <a:schemeClr val="bg1"/>
                </a:solidFill>
              </a:rPr>
              <a:t>Operational Relevancy:</a:t>
            </a:r>
          </a:p>
          <a:p>
            <a:pPr lvl="0"/>
            <a:endParaRPr lang="en-US" sz="2200" dirty="0">
              <a:ln>
                <a:solidFill>
                  <a:schemeClr val="accent1">
                    <a:lumMod val="75000"/>
                  </a:schemeClr>
                </a:solidFill>
              </a:ln>
              <a:solidFill>
                <a:schemeClr val="bg1"/>
              </a:solidFill>
            </a:endParaRPr>
          </a:p>
          <a:p>
            <a:pPr lvl="0"/>
            <a:endParaRPr lang="en-US" sz="2200" dirty="0">
              <a:ln>
                <a:solidFill>
                  <a:schemeClr val="accent1">
                    <a:lumMod val="75000"/>
                  </a:schemeClr>
                </a:solidFill>
              </a:ln>
              <a:solidFill>
                <a:schemeClr val="bg1"/>
              </a:solidFill>
            </a:endParaRPr>
          </a:p>
          <a:p>
            <a:pPr lvl="0"/>
            <a:r>
              <a:rPr lang="en-US" sz="2200" dirty="0">
                <a:ln>
                  <a:solidFill>
                    <a:schemeClr val="accent1">
                      <a:lumMod val="75000"/>
                    </a:schemeClr>
                  </a:solidFill>
                </a:ln>
                <a:solidFill>
                  <a:schemeClr val="bg1"/>
                </a:solidFill>
              </a:rPr>
              <a:t>The project scales using an Asset-Light Expansion Model and achieves Net-Zero Fiscal Impact through the "Smart Node" Micro-Utility mechanism, where revenue from hyperlocal data and media leases fully covers operational costs. Infrastructure rollout is accelerated by a PPP "Tower Company" Strategy, allowing Private </a:t>
            </a:r>
            <a:r>
              <a:rPr lang="en-US" sz="2200" dirty="0" err="1">
                <a:ln>
                  <a:solidFill>
                    <a:schemeClr val="accent1">
                      <a:lumMod val="75000"/>
                    </a:schemeClr>
                  </a:solidFill>
                </a:ln>
                <a:solidFill>
                  <a:schemeClr val="bg1"/>
                </a:solidFill>
              </a:rPr>
              <a:t>Telcos</a:t>
            </a:r>
            <a:r>
              <a:rPr lang="en-US" sz="2200" dirty="0">
                <a:ln>
                  <a:solidFill>
                    <a:schemeClr val="accent1">
                      <a:lumMod val="75000"/>
                    </a:schemeClr>
                  </a:solidFill>
                </a:ln>
                <a:solidFill>
                  <a:schemeClr val="bg1"/>
                </a:solidFill>
              </a:rPr>
              <a:t> to lease asset space for 5G Small Cells, which subsidizes connectivity. Technical resilience is guaranteed by a Federated Architecture utilizing Local Edge Compute, ensuring decentralized service continuity even during internet outages and enabling unlimited horizontal scaling.</a:t>
            </a:r>
            <a:endParaRPr lang="en-IN" sz="2200" dirty="0">
              <a:ln>
                <a:solidFill>
                  <a:schemeClr val="accent1">
                    <a:lumMod val="75000"/>
                  </a:schemeClr>
                </a:solidFill>
              </a:ln>
              <a:solidFill>
                <a:schemeClr val="bg1"/>
              </a:solidFill>
            </a:endParaRPr>
          </a:p>
        </p:txBody>
      </p:sp>
      <p:sp>
        <p:nvSpPr>
          <p:cNvPr id="14" name="TextBox 13">
            <a:extLst>
              <a:ext uri="{FF2B5EF4-FFF2-40B4-BE49-F238E27FC236}">
                <a16:creationId xmlns:a16="http://schemas.microsoft.com/office/drawing/2014/main" id="{2C000C17-78C5-4AB8-A586-1200F09BBA9A}"/>
              </a:ext>
            </a:extLst>
          </p:cNvPr>
          <p:cNvSpPr txBox="1"/>
          <p:nvPr/>
        </p:nvSpPr>
        <p:spPr>
          <a:xfrm>
            <a:off x="396499" y="1908717"/>
            <a:ext cx="4388466" cy="4524315"/>
          </a:xfrm>
          <a:prstGeom prst="rect">
            <a:avLst/>
          </a:prstGeom>
          <a:noFill/>
        </p:spPr>
        <p:txBody>
          <a:bodyPr wrap="square" rtlCol="0">
            <a:spAutoFit/>
          </a:bodyPr>
          <a:lstStyle/>
          <a:p>
            <a:r>
              <a:rPr lang="en-US" b="1" dirty="0">
                <a:ln>
                  <a:solidFill>
                    <a:schemeClr val="accent1">
                      <a:lumMod val="75000"/>
                    </a:schemeClr>
                  </a:solidFill>
                </a:ln>
                <a:solidFill>
                  <a:schemeClr val="bg1"/>
                </a:solidFill>
              </a:rPr>
              <a:t>Scalability:</a:t>
            </a:r>
          </a:p>
          <a:p>
            <a:r>
              <a:rPr lang="en-US" b="1" dirty="0">
                <a:ln>
                  <a:solidFill>
                    <a:schemeClr val="accent1">
                      <a:lumMod val="75000"/>
                    </a:schemeClr>
                  </a:solidFill>
                </a:ln>
                <a:solidFill>
                  <a:schemeClr val="bg1"/>
                </a:solidFill>
              </a:rPr>
              <a:t>The project scales using an Asset-Light Expansion Model and achieves Net-Zero Fiscal Impact through the "Smart Node" Micro-Utility mechanism, where revenue from hyperlocal data and media leases fully covers operational costs. Infrastructure rollout is accelerated by a PPP "Tower Company" Strategy, allowing Private </a:t>
            </a:r>
            <a:r>
              <a:rPr lang="en-US" b="1" dirty="0" err="1">
                <a:ln>
                  <a:solidFill>
                    <a:schemeClr val="accent1">
                      <a:lumMod val="75000"/>
                    </a:schemeClr>
                  </a:solidFill>
                </a:ln>
                <a:solidFill>
                  <a:schemeClr val="bg1"/>
                </a:solidFill>
              </a:rPr>
              <a:t>Telcos</a:t>
            </a:r>
            <a:r>
              <a:rPr lang="en-US" b="1" dirty="0">
                <a:ln>
                  <a:solidFill>
                    <a:schemeClr val="accent1">
                      <a:lumMod val="75000"/>
                    </a:schemeClr>
                  </a:solidFill>
                </a:ln>
                <a:solidFill>
                  <a:schemeClr val="bg1"/>
                </a:solidFill>
              </a:rPr>
              <a:t> to lease asset space for 5G Small Cells, which subsidizes connectivity. Technical resilience is guaranteed by a Federated Architecture utilizing Local Edge Compute, ensuring decentralized service continuity even during internet outages and enabling unlimited horizontal scaling.</a:t>
            </a:r>
            <a:endParaRPr lang="en-IN" b="1" dirty="0">
              <a:ln>
                <a:solidFill>
                  <a:schemeClr val="accent1">
                    <a:lumMod val="75000"/>
                  </a:schemeClr>
                </a:solidFill>
              </a:ln>
              <a:solidFill>
                <a:schemeClr val="bg1"/>
              </a:solidFill>
            </a:endParaRPr>
          </a:p>
        </p:txBody>
      </p:sp>
    </p:spTree>
    <p:extLst>
      <p:ext uri="{BB962C8B-B14F-4D97-AF65-F5344CB8AC3E}">
        <p14:creationId xmlns:p14="http://schemas.microsoft.com/office/powerpoint/2010/main" val="2773116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F6CFDA-10CF-419F-AEDB-91D11CF80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5200" y="-46990000"/>
            <a:ext cx="75082400" cy="53848000"/>
          </a:xfrm>
          <a:prstGeom prst="rect">
            <a:avLst/>
          </a:prstGeom>
        </p:spPr>
      </p:pic>
      <p:sp>
        <p:nvSpPr>
          <p:cNvPr id="18349" name="Rectangle 18348">
            <a:extLst>
              <a:ext uri="{FF2B5EF4-FFF2-40B4-BE49-F238E27FC236}">
                <a16:creationId xmlns:a16="http://schemas.microsoft.com/office/drawing/2014/main" id="{89F96CB3-0CAD-4696-9137-B244AA85DCCE}"/>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2F9C306-C2B6-4BA1-BBD1-DF7306F28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298" y="148590"/>
            <a:ext cx="3607969" cy="3280410"/>
          </a:xfrm>
          <a:prstGeom prst="rect">
            <a:avLst/>
          </a:prstGeom>
        </p:spPr>
      </p:pic>
      <p:pic>
        <p:nvPicPr>
          <p:cNvPr id="6" name="Picture 5">
            <a:extLst>
              <a:ext uri="{FF2B5EF4-FFF2-40B4-BE49-F238E27FC236}">
                <a16:creationId xmlns:a16="http://schemas.microsoft.com/office/drawing/2014/main" id="{86F078AC-7368-4C66-AC5C-68B363733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564" y="262891"/>
            <a:ext cx="3857625" cy="5680710"/>
          </a:xfrm>
          <a:prstGeom prst="rect">
            <a:avLst/>
          </a:prstGeom>
        </p:spPr>
      </p:pic>
      <p:pic>
        <p:nvPicPr>
          <p:cNvPr id="12" name="Picture 11">
            <a:extLst>
              <a:ext uri="{FF2B5EF4-FFF2-40B4-BE49-F238E27FC236}">
                <a16:creationId xmlns:a16="http://schemas.microsoft.com/office/drawing/2014/main" id="{E3B3C777-AA4C-4068-BB40-7D5CA3455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202" y="3726180"/>
            <a:ext cx="3665595" cy="2868930"/>
          </a:xfrm>
          <a:prstGeom prst="rect">
            <a:avLst/>
          </a:prstGeom>
        </p:spPr>
      </p:pic>
      <p:sp>
        <p:nvSpPr>
          <p:cNvPr id="13" name="TextBox 12">
            <a:extLst>
              <a:ext uri="{FF2B5EF4-FFF2-40B4-BE49-F238E27FC236}">
                <a16:creationId xmlns:a16="http://schemas.microsoft.com/office/drawing/2014/main" id="{C603F977-B05E-427B-BF1D-2E8576C93C87}"/>
              </a:ext>
            </a:extLst>
          </p:cNvPr>
          <p:cNvSpPr txBox="1"/>
          <p:nvPr/>
        </p:nvSpPr>
        <p:spPr>
          <a:xfrm>
            <a:off x="4182565" y="1465629"/>
            <a:ext cx="3233320" cy="646331"/>
          </a:xfrm>
          <a:prstGeom prst="rect">
            <a:avLst/>
          </a:prstGeom>
          <a:noFill/>
        </p:spPr>
        <p:txBody>
          <a:bodyPr wrap="square" rtlCol="0">
            <a:spAutoFit/>
          </a:bodyPr>
          <a:lstStyle/>
          <a:p>
            <a:r>
              <a:rPr lang="en-IN" sz="3600" dirty="0">
                <a:solidFill>
                  <a:schemeClr val="bg1"/>
                </a:solidFill>
              </a:rPr>
              <a:t>-&gt;Sensor Circuit </a:t>
            </a:r>
          </a:p>
        </p:txBody>
      </p:sp>
      <p:sp>
        <p:nvSpPr>
          <p:cNvPr id="15" name="TextBox 14">
            <a:extLst>
              <a:ext uri="{FF2B5EF4-FFF2-40B4-BE49-F238E27FC236}">
                <a16:creationId xmlns:a16="http://schemas.microsoft.com/office/drawing/2014/main" id="{0B5DCD8A-83BD-4136-A755-C2B0B98052A0}"/>
              </a:ext>
            </a:extLst>
          </p:cNvPr>
          <p:cNvSpPr txBox="1"/>
          <p:nvPr/>
        </p:nvSpPr>
        <p:spPr>
          <a:xfrm>
            <a:off x="492055" y="4837479"/>
            <a:ext cx="3501727" cy="646331"/>
          </a:xfrm>
          <a:prstGeom prst="rect">
            <a:avLst/>
          </a:prstGeom>
          <a:noFill/>
        </p:spPr>
        <p:txBody>
          <a:bodyPr wrap="square" rtlCol="0">
            <a:spAutoFit/>
          </a:bodyPr>
          <a:lstStyle/>
          <a:p>
            <a:r>
              <a:rPr lang="en-IN" sz="3600" dirty="0">
                <a:solidFill>
                  <a:schemeClr val="bg1"/>
                </a:solidFill>
              </a:rPr>
              <a:t>Kiosk-Top View-&gt;</a:t>
            </a:r>
          </a:p>
        </p:txBody>
      </p:sp>
      <p:sp>
        <p:nvSpPr>
          <p:cNvPr id="16" name="TextBox 15">
            <a:extLst>
              <a:ext uri="{FF2B5EF4-FFF2-40B4-BE49-F238E27FC236}">
                <a16:creationId xmlns:a16="http://schemas.microsoft.com/office/drawing/2014/main" id="{17CC0FE5-2DBE-46D9-92D2-9E9CEADEC130}"/>
              </a:ext>
            </a:extLst>
          </p:cNvPr>
          <p:cNvSpPr txBox="1"/>
          <p:nvPr/>
        </p:nvSpPr>
        <p:spPr>
          <a:xfrm>
            <a:off x="8215650" y="6077635"/>
            <a:ext cx="3401451" cy="646331"/>
          </a:xfrm>
          <a:prstGeom prst="rect">
            <a:avLst/>
          </a:prstGeom>
          <a:noFill/>
        </p:spPr>
        <p:txBody>
          <a:bodyPr wrap="square" rtlCol="0">
            <a:spAutoFit/>
          </a:bodyPr>
          <a:lstStyle/>
          <a:p>
            <a:r>
              <a:rPr lang="en-IN" sz="3600" dirty="0">
                <a:solidFill>
                  <a:schemeClr val="bg1"/>
                </a:solidFill>
              </a:rPr>
              <a:t>Kiosk-Front View</a:t>
            </a:r>
          </a:p>
        </p:txBody>
      </p:sp>
    </p:spTree>
    <p:extLst>
      <p:ext uri="{BB962C8B-B14F-4D97-AF65-F5344CB8AC3E}">
        <p14:creationId xmlns:p14="http://schemas.microsoft.com/office/powerpoint/2010/main" val="309916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8B780FC-D250-4368-966A-AD8904D80E7C}"/>
              </a:ext>
            </a:extLst>
          </p:cNvPr>
          <p:cNvGrpSpPr/>
          <p:nvPr/>
        </p:nvGrpSpPr>
        <p:grpSpPr>
          <a:xfrm>
            <a:off x="0" y="-377104"/>
            <a:ext cx="12192000" cy="7235104"/>
            <a:chOff x="0" y="-328491"/>
            <a:chExt cx="12192000" cy="8361142"/>
          </a:xfrm>
        </p:grpSpPr>
        <p:pic>
          <p:nvPicPr>
            <p:cNvPr id="4" name="Picture 3">
              <a:extLst>
                <a:ext uri="{FF2B5EF4-FFF2-40B4-BE49-F238E27FC236}">
                  <a16:creationId xmlns:a16="http://schemas.microsoft.com/office/drawing/2014/main" id="{D128B1E5-4502-4F44-B3BB-BEDA477AC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032651"/>
            </a:xfrm>
            <a:prstGeom prst="rect">
              <a:avLst/>
            </a:prstGeom>
          </p:spPr>
        </p:pic>
        <p:pic>
          <p:nvPicPr>
            <p:cNvPr id="5" name="Picture 6" descr="Indian Flag Waving PNG Transparent Images Free Download | Vector Files |  Pngtree">
              <a:extLst>
                <a:ext uri="{FF2B5EF4-FFF2-40B4-BE49-F238E27FC236}">
                  <a16:creationId xmlns:a16="http://schemas.microsoft.com/office/drawing/2014/main" id="{7342F933-FD2B-4233-9FE9-6E440B179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805" y="-328491"/>
              <a:ext cx="5734373" cy="2389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50F036D-B274-4CF2-B3C7-A42C9DD91E3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576" b="16808" l="43515" r="65333">
                          <a14:foregroundMark x1="59527" y1="13383" x2="58242" y2="16808"/>
                          <a14:foregroundMark x1="58242" y1="16808" x2="45576" y2="16566"/>
                          <a14:foregroundMark x1="52182" y1="8404" x2="56606" y2="10263"/>
                          <a14:foregroundMark x1="59576" y1="12727" x2="61939" y2="14990"/>
                          <a14:foregroundMark x1="49091" y1="11273" x2="50061" y2="10384"/>
                          <a14:backgroundMark x1="46000" y1="16081" x2="49019" y2="11049"/>
                          <a14:backgroundMark x1="62342" y1="14827" x2="62909" y2="15354"/>
                          <a14:backgroundMark x1="57090" y1="9937" x2="59932" y2="12583"/>
                          <a14:backgroundMark x1="50121" y1="9737" x2="51273" y2="9293"/>
                          <a14:backgroundMark x1="46545" y1="14343" x2="46606" y2="14828"/>
                          <a14:backgroundMark x1="48727" y1="10505" x2="46606" y2="14828"/>
                        </a14:backgroundRemoval>
                      </a14:imgEffect>
                    </a14:imgLayer>
                  </a14:imgProps>
                </a:ext>
                <a:ext uri="{28A0092B-C50C-407E-A947-70E740481C1C}">
                  <a14:useLocalDpi xmlns:a14="http://schemas.microsoft.com/office/drawing/2010/main" val="0"/>
                </a:ext>
              </a:extLst>
            </a:blip>
            <a:srcRect l="40846" t="-1" r="31922" b="84063"/>
            <a:stretch/>
          </p:blipFill>
          <p:spPr>
            <a:xfrm>
              <a:off x="4979963" y="0"/>
              <a:ext cx="3319975" cy="1280159"/>
            </a:xfrm>
            <a:prstGeom prst="rect">
              <a:avLst/>
            </a:prstGeom>
          </p:spPr>
        </p:pic>
      </p:grpSp>
      <p:sp useBgFill="1">
        <p:nvSpPr>
          <p:cNvPr id="7" name="!!shape">
            <a:extLst>
              <a:ext uri="{FF2B5EF4-FFF2-40B4-BE49-F238E27FC236}">
                <a16:creationId xmlns:a16="http://schemas.microsoft.com/office/drawing/2014/main" id="{93A064D8-C899-4981-9C8F-706C1656ED7E}"/>
              </a:ext>
            </a:extLst>
          </p:cNvPr>
          <p:cNvSpPr/>
          <p:nvPr/>
        </p:nvSpPr>
        <p:spPr>
          <a:xfrm>
            <a:off x="135680" y="0"/>
            <a:ext cx="4002368" cy="821410"/>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shape">
            <a:extLst>
              <a:ext uri="{FF2B5EF4-FFF2-40B4-BE49-F238E27FC236}">
                <a16:creationId xmlns:a16="http://schemas.microsoft.com/office/drawing/2014/main" id="{363D399C-5CA5-454E-AEA7-46B767BF8C94}"/>
              </a:ext>
            </a:extLst>
          </p:cNvPr>
          <p:cNvSpPr/>
          <p:nvPr/>
        </p:nvSpPr>
        <p:spPr>
          <a:xfrm>
            <a:off x="135678" y="1088905"/>
            <a:ext cx="11906503" cy="1763896"/>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9" name="!!shape">
            <a:extLst>
              <a:ext uri="{FF2B5EF4-FFF2-40B4-BE49-F238E27FC236}">
                <a16:creationId xmlns:a16="http://schemas.microsoft.com/office/drawing/2014/main" id="{35CD01A5-F6CA-47FD-B04C-1B8785E080F2}"/>
              </a:ext>
            </a:extLst>
          </p:cNvPr>
          <p:cNvSpPr/>
          <p:nvPr/>
        </p:nvSpPr>
        <p:spPr>
          <a:xfrm>
            <a:off x="135677" y="3027058"/>
            <a:ext cx="11906503" cy="1763896"/>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shape">
            <a:extLst>
              <a:ext uri="{FF2B5EF4-FFF2-40B4-BE49-F238E27FC236}">
                <a16:creationId xmlns:a16="http://schemas.microsoft.com/office/drawing/2014/main" id="{56DE6F9E-A5D0-4452-9570-20EB3E90C98A}"/>
              </a:ext>
            </a:extLst>
          </p:cNvPr>
          <p:cNvSpPr/>
          <p:nvPr/>
        </p:nvSpPr>
        <p:spPr>
          <a:xfrm>
            <a:off x="142748" y="4965212"/>
            <a:ext cx="11906503" cy="1763896"/>
          </a:xfrm>
          <a:prstGeom prst="roundRect">
            <a:avLst/>
          </a:prstGeom>
          <a:ln>
            <a:gradFill>
              <a:gsLst>
                <a:gs pos="0">
                  <a:schemeClr val="bg1"/>
                </a:gs>
                <a:gs pos="100000">
                  <a:schemeClr val="bg2">
                    <a:lumMod val="25000"/>
                  </a:schemeClr>
                </a:gs>
              </a:gsLst>
              <a:lin ang="5400000" scaled="1"/>
            </a:gradFill>
          </a:ln>
          <a:scene3d>
            <a:camera prst="orthographicFront"/>
            <a:lightRig rig="threePt" dir="t"/>
          </a:scene3d>
          <a:sp3d>
            <a:bevelT w="317500" h="127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3F22D0D-A294-45AA-BB6C-D784482CCCE5}"/>
              </a:ext>
            </a:extLst>
          </p:cNvPr>
          <p:cNvSpPr txBox="1"/>
          <p:nvPr/>
        </p:nvSpPr>
        <p:spPr>
          <a:xfrm>
            <a:off x="184062" y="1088905"/>
            <a:ext cx="11906503" cy="2031325"/>
          </a:xfrm>
          <a:prstGeom prst="rect">
            <a:avLst/>
          </a:prstGeom>
          <a:noFill/>
        </p:spPr>
        <p:txBody>
          <a:bodyPr wrap="square" rtlCol="0">
            <a:spAutoFit/>
          </a:bodyPr>
          <a:lstStyle/>
          <a:p>
            <a:r>
              <a:rPr lang="en-US" b="1" dirty="0">
                <a:ln>
                  <a:solidFill>
                    <a:schemeClr val="accent1">
                      <a:lumMod val="75000"/>
                    </a:schemeClr>
                  </a:solidFill>
                </a:ln>
                <a:solidFill>
                  <a:schemeClr val="bg1"/>
                </a:solidFill>
              </a:rPr>
              <a:t>1. Preparatory Stage: Blueprinting &amp; Edge Configuration</a:t>
            </a:r>
          </a:p>
          <a:p>
            <a:r>
              <a:rPr lang="en-US" dirty="0">
                <a:ln>
                  <a:solidFill>
                    <a:schemeClr val="accent1">
                      <a:lumMod val="75000"/>
                    </a:schemeClr>
                  </a:solidFill>
                </a:ln>
                <a:solidFill>
                  <a:schemeClr val="bg1"/>
                </a:solidFill>
              </a:rPr>
              <a:t>This foundational stage ensures the platform's unique technical architecture and operational readiness align perfectly with the "last-mile" environment. This involves finalizing the </a:t>
            </a:r>
            <a:r>
              <a:rPr lang="en-US" b="1" dirty="0">
                <a:ln>
                  <a:solidFill>
                    <a:schemeClr val="accent1">
                      <a:lumMod val="75000"/>
                    </a:schemeClr>
                  </a:solidFill>
                </a:ln>
                <a:solidFill>
                  <a:schemeClr val="bg1"/>
                </a:solidFill>
              </a:rPr>
              <a:t>API </a:t>
            </a:r>
            <a:r>
              <a:rPr lang="en-US" b="1" dirty="0" err="1">
                <a:ln>
                  <a:solidFill>
                    <a:schemeClr val="accent1">
                      <a:lumMod val="75000"/>
                    </a:schemeClr>
                  </a:solidFill>
                </a:ln>
                <a:solidFill>
                  <a:schemeClr val="bg1"/>
                </a:solidFill>
              </a:rPr>
              <a:t>Setu</a:t>
            </a:r>
            <a:r>
              <a:rPr lang="en-US" dirty="0">
                <a:ln>
                  <a:solidFill>
                    <a:schemeClr val="accent1">
                      <a:lumMod val="75000"/>
                    </a:schemeClr>
                  </a:solidFill>
                </a:ln>
                <a:solidFill>
                  <a:schemeClr val="bg1"/>
                </a:solidFill>
              </a:rPr>
              <a:t> integration with core legacy government databases. Rigorous stress-testing of the </a:t>
            </a:r>
            <a:r>
              <a:rPr lang="en-US" b="1" dirty="0">
                <a:ln>
                  <a:solidFill>
                    <a:schemeClr val="accent1">
                      <a:lumMod val="75000"/>
                    </a:schemeClr>
                  </a:solidFill>
                </a:ln>
                <a:solidFill>
                  <a:schemeClr val="bg1"/>
                </a:solidFill>
              </a:rPr>
              <a:t>Local Edge Compute</a:t>
            </a:r>
            <a:r>
              <a:rPr lang="en-US" dirty="0">
                <a:ln>
                  <a:solidFill>
                    <a:schemeClr val="accent1">
                      <a:lumMod val="75000"/>
                    </a:schemeClr>
                  </a:solidFill>
                </a:ln>
                <a:solidFill>
                  <a:schemeClr val="bg1"/>
                </a:solidFill>
              </a:rPr>
              <a:t> units within the solar kiosks is conducted to guarantee performance during peak load and internet disconnection scenarios. Concurrently, the </a:t>
            </a:r>
            <a:r>
              <a:rPr lang="en-US" b="1" dirty="0" err="1">
                <a:ln>
                  <a:solidFill>
                    <a:schemeClr val="accent1">
                      <a:lumMod val="75000"/>
                    </a:schemeClr>
                  </a:solidFill>
                </a:ln>
                <a:solidFill>
                  <a:schemeClr val="bg1"/>
                </a:solidFill>
              </a:rPr>
              <a:t>Bhashini</a:t>
            </a:r>
            <a:r>
              <a:rPr lang="en-US" b="1" dirty="0">
                <a:ln>
                  <a:solidFill>
                    <a:schemeClr val="accent1">
                      <a:lumMod val="75000"/>
                    </a:schemeClr>
                  </a:solidFill>
                </a:ln>
                <a:solidFill>
                  <a:schemeClr val="bg1"/>
                </a:solidFill>
              </a:rPr>
              <a:t> Multi-Lingual AI</a:t>
            </a:r>
            <a:r>
              <a:rPr lang="en-US" dirty="0">
                <a:ln>
                  <a:solidFill>
                    <a:schemeClr val="accent1">
                      <a:lumMod val="75000"/>
                    </a:schemeClr>
                  </a:solidFill>
                </a:ln>
                <a:solidFill>
                  <a:schemeClr val="bg1"/>
                </a:solidFill>
              </a:rPr>
              <a:t> engine undergoes final training for dialect fine-tuning and </a:t>
            </a:r>
            <a:r>
              <a:rPr lang="en-US" b="1" dirty="0">
                <a:ln>
                  <a:solidFill>
                    <a:schemeClr val="accent1">
                      <a:lumMod val="75000"/>
                    </a:schemeClr>
                  </a:solidFill>
                </a:ln>
                <a:solidFill>
                  <a:schemeClr val="bg1"/>
                </a:solidFill>
              </a:rPr>
              <a:t>Text-to-Speech (TTS)</a:t>
            </a:r>
            <a:r>
              <a:rPr lang="en-US" dirty="0">
                <a:ln>
                  <a:solidFill>
                    <a:schemeClr val="accent1">
                      <a:lumMod val="75000"/>
                    </a:schemeClr>
                  </a:solidFill>
                </a:ln>
                <a:solidFill>
                  <a:schemeClr val="bg1"/>
                </a:solidFill>
              </a:rPr>
              <a:t> clarity, and final regulatory clearances for </a:t>
            </a:r>
            <a:r>
              <a:rPr lang="en-US" b="1" dirty="0">
                <a:ln>
                  <a:solidFill>
                    <a:schemeClr val="accent1">
                      <a:lumMod val="75000"/>
                    </a:schemeClr>
                  </a:solidFill>
                </a:ln>
                <a:solidFill>
                  <a:schemeClr val="bg1"/>
                </a:solidFill>
              </a:rPr>
              <a:t>Biometric Security</a:t>
            </a:r>
            <a:r>
              <a:rPr lang="en-US" dirty="0">
                <a:ln>
                  <a:solidFill>
                    <a:schemeClr val="accent1">
                      <a:lumMod val="75000"/>
                    </a:schemeClr>
                  </a:solidFill>
                </a:ln>
                <a:solidFill>
                  <a:schemeClr val="bg1"/>
                </a:solidFill>
              </a:rPr>
              <a:t> are obtained.</a:t>
            </a:r>
          </a:p>
          <a:p>
            <a:endParaRPr lang="en-IN" dirty="0">
              <a:ln>
                <a:solidFill>
                  <a:schemeClr val="accent1">
                    <a:lumMod val="75000"/>
                  </a:schemeClr>
                </a:solidFill>
              </a:ln>
              <a:solidFill>
                <a:schemeClr val="bg1"/>
              </a:solidFill>
            </a:endParaRPr>
          </a:p>
        </p:txBody>
      </p:sp>
      <p:sp>
        <p:nvSpPr>
          <p:cNvPr id="12" name="TextBox 11">
            <a:extLst>
              <a:ext uri="{FF2B5EF4-FFF2-40B4-BE49-F238E27FC236}">
                <a16:creationId xmlns:a16="http://schemas.microsoft.com/office/drawing/2014/main" id="{15E3B37A-5C48-447D-A62A-B83AB0F63E1E}"/>
              </a:ext>
            </a:extLst>
          </p:cNvPr>
          <p:cNvSpPr txBox="1"/>
          <p:nvPr/>
        </p:nvSpPr>
        <p:spPr>
          <a:xfrm>
            <a:off x="157368" y="3043880"/>
            <a:ext cx="12034631" cy="1754326"/>
          </a:xfrm>
          <a:prstGeom prst="rect">
            <a:avLst/>
          </a:prstGeom>
          <a:noFill/>
        </p:spPr>
        <p:txBody>
          <a:bodyPr wrap="square" rtlCol="0">
            <a:spAutoFit/>
          </a:bodyPr>
          <a:lstStyle/>
          <a:p>
            <a:r>
              <a:rPr lang="en-US" b="1" dirty="0">
                <a:ln>
                  <a:solidFill>
                    <a:schemeClr val="accent1">
                      <a:lumMod val="75000"/>
                    </a:schemeClr>
                  </a:solidFill>
                </a:ln>
                <a:solidFill>
                  <a:schemeClr val="bg1"/>
                </a:solidFill>
              </a:rPr>
              <a:t>2. Deployment Stage: Phased Rollout &amp; Hypercare</a:t>
            </a:r>
          </a:p>
          <a:p>
            <a:r>
              <a:rPr lang="en-US" dirty="0">
                <a:ln>
                  <a:solidFill>
                    <a:schemeClr val="accent1">
                      <a:lumMod val="75000"/>
                    </a:schemeClr>
                  </a:solidFill>
                </a:ln>
                <a:solidFill>
                  <a:schemeClr val="bg1"/>
                </a:solidFill>
              </a:rPr>
              <a:t>This stage executes the physical and digital launch of the infrastructure, prioritizing controlled expansion and intensive, localized support to manage the technological shift. A strategic, regional rollout—a "</a:t>
            </a:r>
            <a:r>
              <a:rPr lang="en-US" b="1" dirty="0">
                <a:ln>
                  <a:solidFill>
                    <a:schemeClr val="accent1">
                      <a:lumMod val="75000"/>
                    </a:schemeClr>
                  </a:solidFill>
                </a:ln>
                <a:solidFill>
                  <a:schemeClr val="bg1"/>
                </a:solidFill>
              </a:rPr>
              <a:t>Smart Cluster Rollout</a:t>
            </a:r>
            <a:r>
              <a:rPr lang="en-US" dirty="0">
                <a:ln>
                  <a:solidFill>
                    <a:schemeClr val="accent1">
                      <a:lumMod val="75000"/>
                    </a:schemeClr>
                  </a:solidFill>
                </a:ln>
                <a:solidFill>
                  <a:schemeClr val="bg1"/>
                </a:solidFill>
              </a:rPr>
              <a:t>"—is initiated, which includes the physical installation of the </a:t>
            </a:r>
            <a:r>
              <a:rPr lang="en-US" b="1" dirty="0">
                <a:ln>
                  <a:solidFill>
                    <a:schemeClr val="accent1">
                      <a:lumMod val="75000"/>
                    </a:schemeClr>
                  </a:solidFill>
                </a:ln>
                <a:solidFill>
                  <a:schemeClr val="bg1"/>
                </a:solidFill>
              </a:rPr>
              <a:t>Solar-Powered </a:t>
            </a:r>
            <a:r>
              <a:rPr lang="en-US" b="1" dirty="0" err="1">
                <a:ln>
                  <a:solidFill>
                    <a:schemeClr val="accent1">
                      <a:lumMod val="75000"/>
                    </a:schemeClr>
                  </a:solidFill>
                </a:ln>
                <a:solidFill>
                  <a:schemeClr val="bg1"/>
                </a:solidFill>
              </a:rPr>
              <a:t>Kiotams</a:t>
            </a:r>
            <a:r>
              <a:rPr lang="en-US" dirty="0">
                <a:ln>
                  <a:solidFill>
                    <a:schemeClr val="accent1">
                      <a:lumMod val="75000"/>
                    </a:schemeClr>
                  </a:solidFill>
                </a:ln>
                <a:solidFill>
                  <a:schemeClr val="bg1"/>
                </a:solidFill>
              </a:rPr>
              <a:t> and verification of the </a:t>
            </a:r>
            <a:r>
              <a:rPr lang="en-US" b="1" dirty="0">
                <a:ln>
                  <a:solidFill>
                    <a:schemeClr val="accent1">
                      <a:lumMod val="75000"/>
                    </a:schemeClr>
                  </a:solidFill>
                </a:ln>
                <a:solidFill>
                  <a:schemeClr val="bg1"/>
                </a:solidFill>
              </a:rPr>
              <a:t>5G Small Cell</a:t>
            </a:r>
            <a:r>
              <a:rPr lang="en-US" dirty="0">
                <a:ln>
                  <a:solidFill>
                    <a:schemeClr val="accent1">
                      <a:lumMod val="75000"/>
                    </a:schemeClr>
                  </a:solidFill>
                </a:ln>
                <a:solidFill>
                  <a:schemeClr val="bg1"/>
                </a:solidFill>
              </a:rPr>
              <a:t> signal Extensive, on-the-ground training is provided to users to build confidence with the </a:t>
            </a:r>
            <a:r>
              <a:rPr lang="en-US" b="1" dirty="0">
                <a:ln>
                  <a:solidFill>
                    <a:schemeClr val="accent1">
                      <a:lumMod val="75000"/>
                    </a:schemeClr>
                  </a:solidFill>
                </a:ln>
                <a:solidFill>
                  <a:schemeClr val="bg1"/>
                </a:solidFill>
              </a:rPr>
              <a:t>Voice-First Interface</a:t>
            </a:r>
            <a:r>
              <a:rPr lang="en-US" dirty="0">
                <a:ln>
                  <a:solidFill>
                    <a:schemeClr val="accent1">
                      <a:lumMod val="75000"/>
                    </a:schemeClr>
                  </a:solidFill>
                </a:ln>
                <a:solidFill>
                  <a:schemeClr val="bg1"/>
                </a:solidFill>
              </a:rPr>
              <a:t>. An intensive, immediate </a:t>
            </a:r>
            <a:r>
              <a:rPr lang="en-US" b="1" dirty="0">
                <a:ln>
                  <a:solidFill>
                    <a:schemeClr val="accent1">
                      <a:lumMod val="75000"/>
                    </a:schemeClr>
                  </a:solidFill>
                </a:ln>
                <a:solidFill>
                  <a:schemeClr val="bg1"/>
                </a:solidFill>
              </a:rPr>
              <a:t>Hypercare Support</a:t>
            </a:r>
            <a:r>
              <a:rPr lang="en-US" dirty="0">
                <a:ln>
                  <a:solidFill>
                    <a:schemeClr val="accent1">
                      <a:lumMod val="75000"/>
                    </a:schemeClr>
                  </a:solidFill>
                </a:ln>
                <a:solidFill>
                  <a:schemeClr val="bg1"/>
                </a:solidFill>
              </a:rPr>
              <a:t> period follows the launch to quickly address usability issues, authenticated citizen data into the new system.</a:t>
            </a:r>
          </a:p>
        </p:txBody>
      </p:sp>
      <p:sp>
        <p:nvSpPr>
          <p:cNvPr id="13" name="TextBox 12">
            <a:extLst>
              <a:ext uri="{FF2B5EF4-FFF2-40B4-BE49-F238E27FC236}">
                <a16:creationId xmlns:a16="http://schemas.microsoft.com/office/drawing/2014/main" id="{4749935A-AF40-4897-9033-005F676699C2}"/>
              </a:ext>
            </a:extLst>
          </p:cNvPr>
          <p:cNvSpPr txBox="1"/>
          <p:nvPr/>
        </p:nvSpPr>
        <p:spPr>
          <a:xfrm>
            <a:off x="119997" y="4961381"/>
            <a:ext cx="12034631" cy="2031325"/>
          </a:xfrm>
          <a:prstGeom prst="rect">
            <a:avLst/>
          </a:prstGeom>
          <a:noFill/>
        </p:spPr>
        <p:txBody>
          <a:bodyPr wrap="square" rtlCol="0">
            <a:spAutoFit/>
          </a:bodyPr>
          <a:lstStyle/>
          <a:p>
            <a:r>
              <a:rPr lang="en-US" b="1" dirty="0">
                <a:ln>
                  <a:solidFill>
                    <a:schemeClr val="accent1">
                      <a:lumMod val="75000"/>
                    </a:schemeClr>
                  </a:solidFill>
                </a:ln>
                <a:solidFill>
                  <a:schemeClr val="bg1"/>
                </a:solidFill>
              </a:rPr>
              <a:t>3. Optimization Stage: Governance Maturation &amp; Scalability</a:t>
            </a:r>
          </a:p>
          <a:p>
            <a:r>
              <a:rPr lang="en-US" dirty="0">
                <a:ln>
                  <a:solidFill>
                    <a:schemeClr val="accent1">
                      <a:lumMod val="75000"/>
                    </a:schemeClr>
                  </a:solidFill>
                </a:ln>
                <a:solidFill>
                  <a:schemeClr val="bg1"/>
                </a:solidFill>
              </a:rPr>
              <a:t>This stage ensures long-term viability, efficiency, and continuous improvement across financial and service delivery pillars. It involves maximizing revenue from hyperlocal data sales and leased media/vertical space to secure the </a:t>
            </a:r>
            <a:r>
              <a:rPr lang="en-US" b="1" dirty="0">
                <a:ln>
                  <a:solidFill>
                    <a:schemeClr val="accent1">
                      <a:lumMod val="75000"/>
                    </a:schemeClr>
                  </a:solidFill>
                </a:ln>
                <a:solidFill>
                  <a:schemeClr val="bg1"/>
                </a:solidFill>
              </a:rPr>
              <a:t>Net-Zero Fiscal Impact</a:t>
            </a:r>
            <a:r>
              <a:rPr lang="en-US" dirty="0">
                <a:ln>
                  <a:solidFill>
                    <a:schemeClr val="accent1">
                      <a:lumMod val="75000"/>
                    </a:schemeClr>
                  </a:solidFill>
                </a:ln>
                <a:solidFill>
                  <a:schemeClr val="bg1"/>
                </a:solidFill>
              </a:rPr>
              <a:t> model. Based on analytics from the </a:t>
            </a:r>
            <a:r>
              <a:rPr lang="en-US" b="1" dirty="0">
                <a:ln>
                  <a:solidFill>
                    <a:schemeClr val="accent1">
                      <a:lumMod val="75000"/>
                    </a:schemeClr>
                  </a:solidFill>
                </a:ln>
                <a:solidFill>
                  <a:schemeClr val="bg1"/>
                </a:solidFill>
              </a:rPr>
              <a:t>Grievance Portal</a:t>
            </a:r>
            <a:r>
              <a:rPr lang="en-US" dirty="0">
                <a:ln>
                  <a:solidFill>
                    <a:schemeClr val="accent1">
                      <a:lumMod val="75000"/>
                    </a:schemeClr>
                  </a:solidFill>
                </a:ln>
                <a:solidFill>
                  <a:schemeClr val="bg1"/>
                </a:solidFill>
              </a:rPr>
              <a:t> and usage data, new services are iteratively added, committing to a </a:t>
            </a:r>
            <a:r>
              <a:rPr lang="en-US" b="1" dirty="0">
                <a:ln>
                  <a:solidFill>
                    <a:schemeClr val="accent1">
                      <a:lumMod val="75000"/>
                    </a:schemeClr>
                  </a:solidFill>
                </a:ln>
                <a:solidFill>
                  <a:schemeClr val="bg1"/>
                </a:solidFill>
              </a:rPr>
              <a:t>Continuous Feedback Loop</a:t>
            </a:r>
            <a:r>
              <a:rPr lang="en-US" dirty="0">
                <a:ln>
                  <a:solidFill>
                    <a:schemeClr val="accent1">
                      <a:lumMod val="75000"/>
                    </a:schemeClr>
                  </a:solidFill>
                </a:ln>
                <a:solidFill>
                  <a:schemeClr val="bg1"/>
                </a:solidFill>
              </a:rPr>
              <a:t> for refining AI accuracy. Finally, the operational management is formally handed over, preparing the framework for the next phase of the </a:t>
            </a:r>
            <a:r>
              <a:rPr lang="en-US" b="1" dirty="0">
                <a:ln>
                  <a:solidFill>
                    <a:schemeClr val="accent1">
                      <a:lumMod val="75000"/>
                    </a:schemeClr>
                  </a:solidFill>
                </a:ln>
                <a:solidFill>
                  <a:schemeClr val="bg1"/>
                </a:solidFill>
              </a:rPr>
              <a:t>Asset-Light Expansion Model</a:t>
            </a:r>
            <a:r>
              <a:rPr lang="en-US" dirty="0">
                <a:ln>
                  <a:solidFill>
                    <a:schemeClr val="accent1">
                      <a:lumMod val="75000"/>
                    </a:schemeClr>
                  </a:solidFill>
                </a:ln>
                <a:solidFill>
                  <a:schemeClr val="bg1"/>
                </a:solidFill>
              </a:rPr>
              <a:t>.</a:t>
            </a:r>
          </a:p>
          <a:p>
            <a:endParaRPr lang="en-IN" dirty="0">
              <a:ln>
                <a:solidFill>
                  <a:schemeClr val="accent1">
                    <a:lumMod val="75000"/>
                  </a:schemeClr>
                </a:solidFill>
              </a:ln>
              <a:solidFill>
                <a:schemeClr val="bg1"/>
              </a:solidFill>
            </a:endParaRPr>
          </a:p>
        </p:txBody>
      </p:sp>
      <p:sp>
        <p:nvSpPr>
          <p:cNvPr id="14" name="TextBox 13">
            <a:extLst>
              <a:ext uri="{FF2B5EF4-FFF2-40B4-BE49-F238E27FC236}">
                <a16:creationId xmlns:a16="http://schemas.microsoft.com/office/drawing/2014/main" id="{CD4E3450-8037-4864-8FD5-5F2ACA94BD4F}"/>
              </a:ext>
            </a:extLst>
          </p:cNvPr>
          <p:cNvSpPr txBox="1"/>
          <p:nvPr/>
        </p:nvSpPr>
        <p:spPr>
          <a:xfrm>
            <a:off x="211310" y="149095"/>
            <a:ext cx="3995300" cy="523220"/>
          </a:xfrm>
          <a:prstGeom prst="rect">
            <a:avLst/>
          </a:prstGeom>
          <a:noFill/>
        </p:spPr>
        <p:txBody>
          <a:bodyPr wrap="square" rtlCol="0">
            <a:spAutoFit/>
          </a:bodyPr>
          <a:lstStyle/>
          <a:p>
            <a:r>
              <a:rPr lang="en-IN" sz="2800" dirty="0">
                <a:ln>
                  <a:solidFill>
                    <a:schemeClr val="bg2">
                      <a:lumMod val="50000"/>
                    </a:schemeClr>
                  </a:solidFill>
                </a:ln>
                <a:solidFill>
                  <a:schemeClr val="bg1"/>
                </a:solidFill>
              </a:rPr>
              <a:t>Implementation Stages</a:t>
            </a:r>
          </a:p>
        </p:txBody>
      </p:sp>
    </p:spTree>
    <p:extLst>
      <p:ext uri="{BB962C8B-B14F-4D97-AF65-F5344CB8AC3E}">
        <p14:creationId xmlns:p14="http://schemas.microsoft.com/office/powerpoint/2010/main" val="247793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9" name="Rectangle 18348">
            <a:extLst>
              <a:ext uri="{FF2B5EF4-FFF2-40B4-BE49-F238E27FC236}">
                <a16:creationId xmlns:a16="http://schemas.microsoft.com/office/drawing/2014/main" id="{89F96CB3-0CAD-4696-9137-B244AA85DCCE}"/>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F9FF3A3-5781-4D22-A82A-9A2E5EFDB419}"/>
              </a:ext>
            </a:extLst>
          </p:cNvPr>
          <p:cNvSpPr txBox="1"/>
          <p:nvPr/>
        </p:nvSpPr>
        <p:spPr>
          <a:xfrm>
            <a:off x="147203" y="252057"/>
            <a:ext cx="11548409" cy="3108543"/>
          </a:xfrm>
          <a:prstGeom prst="rect">
            <a:avLst/>
          </a:prstGeom>
          <a:noFill/>
        </p:spPr>
        <p:txBody>
          <a:bodyPr wrap="square" rtlCol="0">
            <a:spAutoFit/>
          </a:bodyPr>
          <a:lstStyle/>
          <a:p>
            <a:r>
              <a:rPr lang="en-IN" sz="2800" dirty="0">
                <a:solidFill>
                  <a:schemeClr val="bg1"/>
                </a:solidFill>
              </a:rPr>
              <a:t>Links:</a:t>
            </a:r>
            <a:br>
              <a:rPr lang="en-IN" sz="2800" dirty="0">
                <a:solidFill>
                  <a:schemeClr val="bg1"/>
                </a:solidFill>
              </a:rPr>
            </a:br>
            <a:br>
              <a:rPr lang="en-IN" sz="2800" dirty="0">
                <a:solidFill>
                  <a:schemeClr val="bg1"/>
                </a:solidFill>
              </a:rPr>
            </a:br>
            <a:r>
              <a:rPr lang="en-IN" sz="2800" dirty="0">
                <a:solidFill>
                  <a:schemeClr val="bg1"/>
                </a:solidFill>
              </a:rPr>
              <a:t>Prototype Demonstration:</a:t>
            </a:r>
          </a:p>
          <a:p>
            <a:endParaRPr lang="en-IN" sz="2800" dirty="0">
              <a:solidFill>
                <a:schemeClr val="bg1"/>
              </a:solidFill>
            </a:endParaRPr>
          </a:p>
          <a:p>
            <a:endParaRPr lang="en-IN" sz="2800" dirty="0">
              <a:solidFill>
                <a:schemeClr val="bg1"/>
              </a:solidFill>
            </a:endParaRPr>
          </a:p>
          <a:p>
            <a:r>
              <a:rPr lang="en-IN" sz="2800" dirty="0" err="1">
                <a:solidFill>
                  <a:schemeClr val="bg1"/>
                </a:solidFill>
              </a:rPr>
              <a:t>Github</a:t>
            </a:r>
            <a:r>
              <a:rPr lang="en-IN" sz="2800" dirty="0">
                <a:solidFill>
                  <a:schemeClr val="bg1"/>
                </a:solidFill>
              </a:rPr>
              <a:t> Repository Link: https://github.com/I-am-Chittesh/Project-Nalam</a:t>
            </a:r>
            <a:br>
              <a:rPr lang="en-IN" sz="2800" dirty="0">
                <a:solidFill>
                  <a:schemeClr val="bg1"/>
                </a:solidFill>
              </a:rPr>
            </a:br>
            <a:endParaRPr lang="en-IN" sz="2800" dirty="0">
              <a:solidFill>
                <a:schemeClr val="bg1"/>
              </a:solidFill>
            </a:endParaRPr>
          </a:p>
        </p:txBody>
      </p:sp>
    </p:spTree>
    <p:extLst>
      <p:ext uri="{BB962C8B-B14F-4D97-AF65-F5344CB8AC3E}">
        <p14:creationId xmlns:p14="http://schemas.microsoft.com/office/powerpoint/2010/main" val="322601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1775</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Copperplate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Maheshwar</dc:creator>
  <cp:lastModifiedBy>Chittesh D</cp:lastModifiedBy>
  <cp:revision>47</cp:revision>
  <dcterms:created xsi:type="dcterms:W3CDTF">2025-12-09T21:07:38Z</dcterms:created>
  <dcterms:modified xsi:type="dcterms:W3CDTF">2025-12-15T18:31:46Z</dcterms:modified>
</cp:coreProperties>
</file>